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sldIdLst>
    <p:sldId id="256" r:id="rId2"/>
    <p:sldId id="257" r:id="rId3"/>
    <p:sldId id="258" r:id="rId4"/>
    <p:sldId id="260" r:id="rId5"/>
    <p:sldId id="259" r:id="rId6"/>
    <p:sldId id="262" r:id="rId7"/>
    <p:sldId id="263" r:id="rId8"/>
    <p:sldId id="261"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7" r:id="rId31"/>
    <p:sldId id="288" r:id="rId32"/>
    <p:sldId id="289" r:id="rId33"/>
    <p:sldId id="290" r:id="rId34"/>
    <p:sldId id="291" r:id="rId35"/>
    <p:sldId id="301" r:id="rId36"/>
    <p:sldId id="300" r:id="rId37"/>
    <p:sldId id="292" r:id="rId38"/>
    <p:sldId id="302" r:id="rId39"/>
    <p:sldId id="293" r:id="rId40"/>
    <p:sldId id="294" r:id="rId41"/>
    <p:sldId id="295" r:id="rId42"/>
    <p:sldId id="296" r:id="rId43"/>
    <p:sldId id="297" r:id="rId44"/>
    <p:sldId id="298" r:id="rId45"/>
    <p:sldId id="306" r:id="rId46"/>
    <p:sldId id="303" r:id="rId47"/>
    <p:sldId id="299" r:id="rId48"/>
    <p:sldId id="30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500"/>
    <a:srgbClr val="FDA2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p:restoredTop sz="94652"/>
  </p:normalViewPr>
  <p:slideViewPr>
    <p:cSldViewPr snapToGrid="0" snapToObjects="1">
      <p:cViewPr>
        <p:scale>
          <a:sx n="100" d="100"/>
          <a:sy n="100" d="100"/>
        </p:scale>
        <p:origin x="46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20C691-C17F-204D-8F22-C0EBCBA33139}"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EF090-713F-E947-8A83-A70CD7F60ECF}" type="slidenum">
              <a:rPr lang="en-US" smtClean="0"/>
              <a:t>‹#›</a:t>
            </a:fld>
            <a:endParaRPr lang="en-US"/>
          </a:p>
        </p:txBody>
      </p:sp>
    </p:spTree>
    <p:extLst>
      <p:ext uri="{BB962C8B-B14F-4D97-AF65-F5344CB8AC3E}">
        <p14:creationId xmlns:p14="http://schemas.microsoft.com/office/powerpoint/2010/main" val="757418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0C691-C17F-204D-8F22-C0EBCBA33139}"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EF090-713F-E947-8A83-A70CD7F60ECF}" type="slidenum">
              <a:rPr lang="en-US" smtClean="0"/>
              <a:t>‹#›</a:t>
            </a:fld>
            <a:endParaRPr lang="en-US"/>
          </a:p>
        </p:txBody>
      </p:sp>
    </p:spTree>
    <p:extLst>
      <p:ext uri="{BB962C8B-B14F-4D97-AF65-F5344CB8AC3E}">
        <p14:creationId xmlns:p14="http://schemas.microsoft.com/office/powerpoint/2010/main" val="112509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0C691-C17F-204D-8F22-C0EBCBA33139}"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EF090-713F-E947-8A83-A70CD7F60ECF}" type="slidenum">
              <a:rPr lang="en-US" smtClean="0"/>
              <a:t>‹#›</a:t>
            </a:fld>
            <a:endParaRPr lang="en-US"/>
          </a:p>
        </p:txBody>
      </p:sp>
    </p:spTree>
    <p:extLst>
      <p:ext uri="{BB962C8B-B14F-4D97-AF65-F5344CB8AC3E}">
        <p14:creationId xmlns:p14="http://schemas.microsoft.com/office/powerpoint/2010/main" val="1165725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1433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20C691-C17F-204D-8F22-C0EBCBA33139}"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EF090-713F-E947-8A83-A70CD7F60ECF}" type="slidenum">
              <a:rPr lang="en-US" smtClean="0"/>
              <a:t>‹#›</a:t>
            </a:fld>
            <a:endParaRPr lang="en-US"/>
          </a:p>
        </p:txBody>
      </p:sp>
    </p:spTree>
    <p:extLst>
      <p:ext uri="{BB962C8B-B14F-4D97-AF65-F5344CB8AC3E}">
        <p14:creationId xmlns:p14="http://schemas.microsoft.com/office/powerpoint/2010/main" val="1798868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20C691-C17F-204D-8F22-C0EBCBA33139}" type="datetimeFigureOut">
              <a:rPr lang="en-US" smtClean="0"/>
              <a:t>10/6/17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2EF090-713F-E947-8A83-A70CD7F60ECF}" type="slidenum">
              <a:rPr lang="en-US" smtClean="0"/>
              <a:t>‹#›</a:t>
            </a:fld>
            <a:endParaRPr lang="en-US"/>
          </a:p>
        </p:txBody>
      </p:sp>
    </p:spTree>
    <p:extLst>
      <p:ext uri="{BB962C8B-B14F-4D97-AF65-F5344CB8AC3E}">
        <p14:creationId xmlns:p14="http://schemas.microsoft.com/office/powerpoint/2010/main" val="1300449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20C691-C17F-204D-8F22-C0EBCBA33139}" type="datetimeFigureOut">
              <a:rPr lang="en-US" smtClean="0"/>
              <a:t>10/6/17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EF090-713F-E947-8A83-A70CD7F60ECF}" type="slidenum">
              <a:rPr lang="en-US" smtClean="0"/>
              <a:t>‹#›</a:t>
            </a:fld>
            <a:endParaRPr lang="en-US"/>
          </a:p>
        </p:txBody>
      </p:sp>
    </p:spTree>
    <p:extLst>
      <p:ext uri="{BB962C8B-B14F-4D97-AF65-F5344CB8AC3E}">
        <p14:creationId xmlns:p14="http://schemas.microsoft.com/office/powerpoint/2010/main" val="1719536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20C691-C17F-204D-8F22-C0EBCBA33139}" type="datetimeFigureOut">
              <a:rPr lang="en-US" smtClean="0"/>
              <a:t>10/6/17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2EF090-713F-E947-8A83-A70CD7F60ECF}" type="slidenum">
              <a:rPr lang="en-US" smtClean="0"/>
              <a:t>‹#›</a:t>
            </a:fld>
            <a:endParaRPr lang="en-US"/>
          </a:p>
        </p:txBody>
      </p:sp>
    </p:spTree>
    <p:extLst>
      <p:ext uri="{BB962C8B-B14F-4D97-AF65-F5344CB8AC3E}">
        <p14:creationId xmlns:p14="http://schemas.microsoft.com/office/powerpoint/2010/main" val="1564601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20C691-C17F-204D-8F22-C0EBCBA33139}" type="datetimeFigureOut">
              <a:rPr lang="en-US" smtClean="0"/>
              <a:t>10/6/17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2EF090-713F-E947-8A83-A70CD7F60ECF}" type="slidenum">
              <a:rPr lang="en-US" smtClean="0"/>
              <a:t>‹#›</a:t>
            </a:fld>
            <a:endParaRPr lang="en-US"/>
          </a:p>
        </p:txBody>
      </p:sp>
    </p:spTree>
    <p:extLst>
      <p:ext uri="{BB962C8B-B14F-4D97-AF65-F5344CB8AC3E}">
        <p14:creationId xmlns:p14="http://schemas.microsoft.com/office/powerpoint/2010/main" val="326690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20C691-C17F-204D-8F22-C0EBCBA33139}" type="datetimeFigureOut">
              <a:rPr lang="en-US" smtClean="0"/>
              <a:t>10/6/17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2EF090-713F-E947-8A83-A70CD7F60ECF}" type="slidenum">
              <a:rPr lang="en-US" smtClean="0"/>
              <a:t>‹#›</a:t>
            </a:fld>
            <a:endParaRPr lang="en-US"/>
          </a:p>
        </p:txBody>
      </p:sp>
    </p:spTree>
    <p:extLst>
      <p:ext uri="{BB962C8B-B14F-4D97-AF65-F5344CB8AC3E}">
        <p14:creationId xmlns:p14="http://schemas.microsoft.com/office/powerpoint/2010/main" val="1725889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20C691-C17F-204D-8F22-C0EBCBA33139}" type="datetimeFigureOut">
              <a:rPr lang="en-US" smtClean="0"/>
              <a:t>10/6/17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EF090-713F-E947-8A83-A70CD7F60ECF}" type="slidenum">
              <a:rPr lang="en-US" smtClean="0"/>
              <a:t>‹#›</a:t>
            </a:fld>
            <a:endParaRPr lang="en-US"/>
          </a:p>
        </p:txBody>
      </p:sp>
    </p:spTree>
    <p:extLst>
      <p:ext uri="{BB962C8B-B14F-4D97-AF65-F5344CB8AC3E}">
        <p14:creationId xmlns:p14="http://schemas.microsoft.com/office/powerpoint/2010/main" val="955206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20C691-C17F-204D-8F22-C0EBCBA33139}" type="datetimeFigureOut">
              <a:rPr lang="en-US" smtClean="0"/>
              <a:t>10/6/17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2EF090-713F-E947-8A83-A70CD7F60ECF}" type="slidenum">
              <a:rPr lang="en-US" smtClean="0"/>
              <a:t>‹#›</a:t>
            </a:fld>
            <a:endParaRPr lang="en-US"/>
          </a:p>
        </p:txBody>
      </p:sp>
    </p:spTree>
    <p:extLst>
      <p:ext uri="{BB962C8B-B14F-4D97-AF65-F5344CB8AC3E}">
        <p14:creationId xmlns:p14="http://schemas.microsoft.com/office/powerpoint/2010/main" val="17126782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20C691-C17F-204D-8F22-C0EBCBA33139}" type="datetimeFigureOut">
              <a:rPr lang="en-US" smtClean="0"/>
              <a:t>10/6/17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2EF090-713F-E947-8A83-A70CD7F60ECF}" type="slidenum">
              <a:rPr lang="en-US" smtClean="0"/>
              <a:t>‹#›</a:t>
            </a:fld>
            <a:endParaRPr lang="en-US"/>
          </a:p>
        </p:txBody>
      </p:sp>
    </p:spTree>
    <p:extLst>
      <p:ext uri="{BB962C8B-B14F-4D97-AF65-F5344CB8AC3E}">
        <p14:creationId xmlns:p14="http://schemas.microsoft.com/office/powerpoint/2010/main" val="186003908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ensorflow.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ggle.com/c/titanic"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wangchen1ren/Titanic"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15.jpg"/><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openxmlformats.org/officeDocument/2006/relationships/image" Target="../media/image3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cs.toronto.edu/~hinton/absps/hme.pdf"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ltLang="zh-CN" dirty="0" smtClean="0"/>
              <a:t>Introduction</a:t>
            </a:r>
            <a:r>
              <a:rPr lang="zh-CN" altLang="en-US" dirty="0" smtClean="0"/>
              <a:t> </a:t>
            </a:r>
            <a:r>
              <a:rPr lang="en-US" altLang="zh-CN" dirty="0" smtClean="0"/>
              <a:t>to</a:t>
            </a:r>
            <a:r>
              <a:rPr lang="zh-CN" altLang="en-US" dirty="0" smtClean="0"/>
              <a:t> </a:t>
            </a:r>
            <a:r>
              <a:rPr lang="en-US" altLang="zh-CN" dirty="0" smtClean="0"/>
              <a:t>Deep</a:t>
            </a:r>
            <a:r>
              <a:rPr lang="zh-CN" altLang="en-US" dirty="0" smtClean="0"/>
              <a:t> </a:t>
            </a:r>
            <a:r>
              <a:rPr lang="en-US" altLang="zh-CN" dirty="0" smtClean="0"/>
              <a:t>Learning</a:t>
            </a:r>
            <a:r>
              <a:rPr lang="zh-CN" altLang="en-US" dirty="0" smtClean="0"/>
              <a:t> </a:t>
            </a:r>
            <a:r>
              <a:rPr lang="en-US" altLang="zh-CN" dirty="0" smtClean="0"/>
              <a:t>Modeling</a:t>
            </a:r>
            <a:r>
              <a:rPr lang="zh-CN" altLang="en-US" dirty="0" smtClean="0"/>
              <a:t> </a:t>
            </a:r>
            <a:r>
              <a:rPr lang="en-US" altLang="zh-CN" dirty="0" smtClean="0"/>
              <a:t>in</a:t>
            </a:r>
            <a:r>
              <a:rPr lang="zh-CN" altLang="en-US" dirty="0" smtClean="0"/>
              <a:t> </a:t>
            </a:r>
            <a:r>
              <a:rPr lang="en-US" altLang="zh-CN" dirty="0" err="1" smtClean="0"/>
              <a:t>TensorFlow</a:t>
            </a:r>
            <a:endParaRPr lang="en-US" dirty="0"/>
          </a:p>
        </p:txBody>
      </p:sp>
      <p:sp>
        <p:nvSpPr>
          <p:cNvPr id="3" name="Subtitle 2"/>
          <p:cNvSpPr>
            <a:spLocks noGrp="1"/>
          </p:cNvSpPr>
          <p:nvPr>
            <p:ph type="subTitle" idx="1"/>
          </p:nvPr>
        </p:nvSpPr>
        <p:spPr/>
        <p:txBody>
          <a:bodyPr/>
          <a:lstStyle/>
          <a:p>
            <a:endParaRPr lang="en-US" altLang="zh-CN" dirty="0" smtClean="0"/>
          </a:p>
          <a:p>
            <a:r>
              <a:rPr lang="en-US" altLang="zh-CN" dirty="0" smtClean="0"/>
              <a:t>Sheng</a:t>
            </a:r>
            <a:r>
              <a:rPr lang="zh-CN" altLang="en-US" dirty="0" smtClean="0"/>
              <a:t> </a:t>
            </a:r>
            <a:r>
              <a:rPr lang="en-US" altLang="zh-CN" dirty="0" smtClean="0"/>
              <a:t>Ming</a:t>
            </a:r>
            <a:r>
              <a:rPr lang="zh-CN" altLang="en-US" dirty="0" smtClean="0"/>
              <a:t> </a:t>
            </a:r>
            <a:r>
              <a:rPr lang="en-US" altLang="zh-CN" dirty="0" smtClean="0"/>
              <a:t>@9/29/2017</a:t>
            </a:r>
            <a:endParaRPr lang="en-US" dirty="0"/>
          </a:p>
        </p:txBody>
      </p:sp>
    </p:spTree>
    <p:extLst>
      <p:ext uri="{BB962C8B-B14F-4D97-AF65-F5344CB8AC3E}">
        <p14:creationId xmlns:p14="http://schemas.microsoft.com/office/powerpoint/2010/main" val="2116550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a:t>
            </a:r>
            <a:r>
              <a:rPr lang="en-US" dirty="0" err="1" smtClean="0"/>
              <a:t>TensorFlow</a:t>
            </a:r>
            <a:r>
              <a:rPr lang="en-US" dirty="0" smtClean="0"/>
              <a:t>?</a:t>
            </a:r>
            <a:endParaRPr lang="en-US" dirty="0"/>
          </a:p>
        </p:txBody>
      </p:sp>
      <p:sp>
        <p:nvSpPr>
          <p:cNvPr id="3" name="Content Placeholder 2"/>
          <p:cNvSpPr>
            <a:spLocks noGrp="1"/>
          </p:cNvSpPr>
          <p:nvPr>
            <p:ph idx="1"/>
          </p:nvPr>
        </p:nvSpPr>
        <p:spPr/>
        <p:txBody>
          <a:bodyPr/>
          <a:lstStyle/>
          <a:p>
            <a:r>
              <a:rPr lang="en-US" altLang="zh-CN" dirty="0" smtClean="0"/>
              <a:t>Open-sourced</a:t>
            </a:r>
            <a:r>
              <a:rPr lang="zh-CN" altLang="en-US" dirty="0" smtClean="0"/>
              <a:t> </a:t>
            </a:r>
            <a:r>
              <a:rPr lang="en-US" altLang="zh-CN" dirty="0" smtClean="0"/>
              <a:t>deep</a:t>
            </a:r>
            <a:r>
              <a:rPr lang="zh-CN" altLang="en-US" dirty="0" smtClean="0"/>
              <a:t> </a:t>
            </a:r>
            <a:r>
              <a:rPr lang="en-US" altLang="zh-CN" dirty="0" smtClean="0"/>
              <a:t>learning</a:t>
            </a:r>
            <a:r>
              <a:rPr lang="zh-CN" altLang="en-US" dirty="0" smtClean="0"/>
              <a:t> </a:t>
            </a:r>
            <a:r>
              <a:rPr lang="en-US" altLang="zh-CN" dirty="0" smtClean="0"/>
              <a:t>library</a:t>
            </a:r>
            <a:r>
              <a:rPr lang="zh-CN" altLang="en-US" dirty="0" smtClean="0"/>
              <a:t> </a:t>
            </a:r>
            <a:r>
              <a:rPr lang="en-US" altLang="zh-CN" dirty="0" smtClean="0"/>
              <a:t>from</a:t>
            </a:r>
            <a:r>
              <a:rPr lang="zh-CN" altLang="en-US" dirty="0" smtClean="0"/>
              <a:t> </a:t>
            </a:r>
            <a:r>
              <a:rPr lang="en-US" altLang="zh-CN" dirty="0" smtClean="0"/>
              <a:t>Google</a:t>
            </a:r>
            <a:r>
              <a:rPr lang="zh-CN" altLang="en-US" dirty="0" smtClean="0"/>
              <a:t> </a:t>
            </a:r>
            <a:r>
              <a:rPr lang="en-US" altLang="zh-CN" dirty="0" smtClean="0"/>
              <a:t>(Brain</a:t>
            </a:r>
            <a:r>
              <a:rPr lang="zh-CN" altLang="en-US" dirty="0" smtClean="0"/>
              <a:t> </a:t>
            </a:r>
            <a:r>
              <a:rPr lang="en-US" altLang="zh-CN" dirty="0" smtClean="0"/>
              <a:t>Team)</a:t>
            </a:r>
          </a:p>
          <a:p>
            <a:r>
              <a:rPr lang="en-US" altLang="zh-CN" dirty="0" smtClean="0"/>
              <a:t>Especially</a:t>
            </a:r>
            <a:r>
              <a:rPr lang="zh-CN" altLang="en-US" dirty="0" smtClean="0"/>
              <a:t> </a:t>
            </a:r>
            <a:r>
              <a:rPr lang="en-US" altLang="zh-CN" dirty="0" smtClean="0"/>
              <a:t>good</a:t>
            </a:r>
            <a:r>
              <a:rPr lang="zh-CN" altLang="en-US" dirty="0" smtClean="0"/>
              <a:t> </a:t>
            </a:r>
            <a:r>
              <a:rPr lang="en-US" altLang="zh-CN" dirty="0" smtClean="0"/>
              <a:t>for</a:t>
            </a:r>
            <a:r>
              <a:rPr lang="zh-CN" altLang="en-US" dirty="0" smtClean="0"/>
              <a:t> </a:t>
            </a:r>
            <a:r>
              <a:rPr lang="en-US" altLang="zh-CN" dirty="0" smtClean="0"/>
              <a:t>training</a:t>
            </a:r>
            <a:r>
              <a:rPr lang="zh-CN" altLang="en-US" dirty="0" smtClean="0"/>
              <a:t> </a:t>
            </a:r>
            <a:r>
              <a:rPr lang="en-US" altLang="zh-CN" dirty="0" smtClean="0"/>
              <a:t>and</a:t>
            </a:r>
            <a:r>
              <a:rPr lang="zh-CN" altLang="en-US" dirty="0" smtClean="0"/>
              <a:t> </a:t>
            </a:r>
            <a:r>
              <a:rPr lang="en-US" altLang="zh-CN" dirty="0" smtClean="0"/>
              <a:t>implementing</a:t>
            </a:r>
            <a:r>
              <a:rPr lang="zh-CN" altLang="en-US" dirty="0" smtClean="0"/>
              <a:t> </a:t>
            </a:r>
            <a:r>
              <a:rPr lang="en-US" altLang="zh-CN" dirty="0" smtClean="0"/>
              <a:t>deep</a:t>
            </a:r>
            <a:r>
              <a:rPr lang="zh-CN" altLang="en-US" dirty="0" smtClean="0"/>
              <a:t> </a:t>
            </a:r>
            <a:r>
              <a:rPr lang="en-US" altLang="zh-CN" dirty="0" smtClean="0"/>
              <a:t>neural</a:t>
            </a:r>
            <a:r>
              <a:rPr lang="zh-CN" altLang="en-US" dirty="0" smtClean="0"/>
              <a:t> </a:t>
            </a:r>
            <a:r>
              <a:rPr lang="en-US" altLang="zh-CN" dirty="0" smtClean="0"/>
              <a:t>network</a:t>
            </a:r>
            <a:r>
              <a:rPr lang="zh-CN" altLang="en-US" dirty="0" smtClean="0"/>
              <a:t> </a:t>
            </a:r>
            <a:r>
              <a:rPr lang="en-US" altLang="zh-CN" dirty="0" smtClean="0"/>
              <a:t>(no</a:t>
            </a:r>
            <a:r>
              <a:rPr lang="zh-CN" altLang="en-US" dirty="0" smtClean="0"/>
              <a:t> </a:t>
            </a:r>
            <a:r>
              <a:rPr lang="en-US" altLang="zh-CN" dirty="0" err="1" smtClean="0"/>
              <a:t>XGBoost</a:t>
            </a:r>
            <a:r>
              <a:rPr lang="zh-CN" altLang="en-US" dirty="0" smtClean="0"/>
              <a:t> </a:t>
            </a:r>
            <a:r>
              <a:rPr lang="en-US" altLang="zh-CN" dirty="0" smtClean="0"/>
              <a:t>or</a:t>
            </a:r>
            <a:r>
              <a:rPr lang="zh-CN" altLang="en-US" dirty="0" smtClean="0"/>
              <a:t> </a:t>
            </a:r>
            <a:r>
              <a:rPr lang="en-US" altLang="zh-CN" dirty="0" smtClean="0"/>
              <a:t>any</a:t>
            </a:r>
            <a:r>
              <a:rPr lang="zh-CN" altLang="en-US" dirty="0" smtClean="0"/>
              <a:t> </a:t>
            </a:r>
            <a:r>
              <a:rPr lang="en-US" altLang="zh-CN" dirty="0" smtClean="0"/>
              <a:t>tree-based</a:t>
            </a:r>
            <a:r>
              <a:rPr lang="zh-CN" altLang="en-US" dirty="0" smtClean="0"/>
              <a:t> </a:t>
            </a:r>
            <a:r>
              <a:rPr lang="en-US" altLang="zh-CN" dirty="0" smtClean="0"/>
              <a:t>models!)</a:t>
            </a:r>
          </a:p>
          <a:p>
            <a:r>
              <a:rPr lang="en-US" altLang="zh-CN" dirty="0" smtClean="0"/>
              <a:t>Not</a:t>
            </a:r>
            <a:r>
              <a:rPr lang="zh-CN" altLang="en-US" dirty="0" smtClean="0"/>
              <a:t> </a:t>
            </a:r>
            <a:r>
              <a:rPr lang="en-US" altLang="zh-CN" dirty="0" smtClean="0"/>
              <a:t>the</a:t>
            </a:r>
            <a:r>
              <a:rPr lang="zh-CN" altLang="en-US" dirty="0" smtClean="0"/>
              <a:t> </a:t>
            </a:r>
            <a:r>
              <a:rPr lang="en-US" altLang="zh-CN" dirty="0" smtClean="0"/>
              <a:t>only</a:t>
            </a:r>
            <a:r>
              <a:rPr lang="zh-CN" altLang="en-US" dirty="0" smtClean="0"/>
              <a:t> </a:t>
            </a:r>
            <a:r>
              <a:rPr lang="en-US" altLang="zh-CN" dirty="0" smtClean="0"/>
              <a:t>deep</a:t>
            </a:r>
            <a:r>
              <a:rPr lang="zh-CN" altLang="en-US" dirty="0" smtClean="0"/>
              <a:t> </a:t>
            </a:r>
            <a:r>
              <a:rPr lang="en-US" altLang="zh-CN" dirty="0" smtClean="0"/>
              <a:t>learning</a:t>
            </a:r>
            <a:r>
              <a:rPr lang="zh-CN" altLang="en-US" dirty="0" smtClean="0"/>
              <a:t> </a:t>
            </a:r>
            <a:r>
              <a:rPr lang="en-US" altLang="zh-CN" dirty="0" smtClean="0"/>
              <a:t>library</a:t>
            </a:r>
            <a:r>
              <a:rPr lang="zh-CN" altLang="en-US" dirty="0" smtClean="0"/>
              <a:t> </a:t>
            </a:r>
            <a:r>
              <a:rPr lang="en-US" altLang="zh-CN" dirty="0" smtClean="0"/>
              <a:t>(Torch,</a:t>
            </a:r>
            <a:r>
              <a:rPr lang="zh-CN" altLang="en-US" dirty="0" smtClean="0"/>
              <a:t> </a:t>
            </a:r>
            <a:r>
              <a:rPr lang="en-US" altLang="zh-CN" dirty="0" err="1" smtClean="0"/>
              <a:t>Keras</a:t>
            </a:r>
            <a:r>
              <a:rPr lang="en-US" altLang="zh-CN" dirty="0" smtClean="0"/>
              <a:t>,</a:t>
            </a:r>
            <a:r>
              <a:rPr lang="zh-CN" altLang="en-US" dirty="0" smtClean="0"/>
              <a:t> </a:t>
            </a:r>
            <a:r>
              <a:rPr lang="en-US" altLang="zh-CN" dirty="0" err="1" smtClean="0"/>
              <a:t>Caffe</a:t>
            </a:r>
            <a:r>
              <a:rPr lang="en-US" altLang="zh-CN" dirty="0" smtClean="0"/>
              <a:t>,</a:t>
            </a:r>
            <a:r>
              <a:rPr lang="zh-CN" altLang="en-US" dirty="0" smtClean="0"/>
              <a:t> </a:t>
            </a:r>
            <a:r>
              <a:rPr lang="en-US" altLang="zh-CN" dirty="0" smtClean="0"/>
              <a:t>etc.)</a:t>
            </a:r>
          </a:p>
          <a:p>
            <a:r>
              <a:rPr lang="en-US" altLang="zh-CN" dirty="0" smtClean="0">
                <a:hlinkClick r:id="rId2"/>
              </a:rPr>
              <a:t>https://www.tensorflow.org/</a:t>
            </a:r>
            <a:endParaRPr lang="en-US" altLang="zh-CN" dirty="0" smtClean="0"/>
          </a:p>
        </p:txBody>
      </p:sp>
    </p:spTree>
    <p:extLst>
      <p:ext uri="{BB962C8B-B14F-4D97-AF65-F5344CB8AC3E}">
        <p14:creationId xmlns:p14="http://schemas.microsoft.com/office/powerpoint/2010/main" val="565835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What’s</a:t>
            </a:r>
            <a:r>
              <a:rPr lang="zh-CN" altLang="en-US" dirty="0"/>
              <a:t> </a:t>
            </a:r>
            <a:r>
              <a:rPr lang="en-US" altLang="zh-CN" dirty="0" smtClean="0"/>
              <a:t>a</a:t>
            </a:r>
            <a:r>
              <a:rPr lang="zh-CN" altLang="en-US" dirty="0" smtClean="0"/>
              <a:t> </a:t>
            </a:r>
            <a:r>
              <a:rPr lang="en-US" altLang="zh-CN" dirty="0" smtClean="0"/>
              <a:t>tensor?</a:t>
            </a:r>
            <a:endParaRPr lang="en-US" dirty="0"/>
          </a:p>
        </p:txBody>
      </p:sp>
      <p:sp>
        <p:nvSpPr>
          <p:cNvPr id="3" name="Content Placeholder 2"/>
          <p:cNvSpPr>
            <a:spLocks noGrp="1"/>
          </p:cNvSpPr>
          <p:nvPr>
            <p:ph idx="1"/>
          </p:nvPr>
        </p:nvSpPr>
        <p:spPr>
          <a:xfrm>
            <a:off x="838199" y="1825625"/>
            <a:ext cx="10778067" cy="4351338"/>
          </a:xfrm>
        </p:spPr>
        <p:txBody>
          <a:bodyPr/>
          <a:lstStyle/>
          <a:p>
            <a:r>
              <a:rPr lang="en-US" dirty="0" smtClean="0"/>
              <a:t>tensors are </a:t>
            </a:r>
            <a:r>
              <a:rPr lang="en-US" altLang="zh-CN" dirty="0" smtClean="0"/>
              <a:t>geometric</a:t>
            </a:r>
            <a:r>
              <a:rPr lang="en-US" dirty="0"/>
              <a:t> objects that describe </a:t>
            </a:r>
            <a:r>
              <a:rPr lang="en-US" altLang="zh-CN" b="1" dirty="0" smtClean="0"/>
              <a:t>linear</a:t>
            </a:r>
            <a:r>
              <a:rPr lang="zh-CN" altLang="en-US" b="1" dirty="0"/>
              <a:t> </a:t>
            </a:r>
            <a:r>
              <a:rPr lang="en-US" altLang="zh-CN" b="1" dirty="0" smtClean="0"/>
              <a:t>relations</a:t>
            </a:r>
            <a:r>
              <a:rPr lang="en-US" dirty="0"/>
              <a:t> between </a:t>
            </a:r>
            <a:r>
              <a:rPr lang="en-US" altLang="zh-CN" dirty="0" smtClean="0"/>
              <a:t>geometric</a:t>
            </a:r>
            <a:r>
              <a:rPr lang="zh-CN" altLang="en-US" dirty="0" smtClean="0"/>
              <a:t> </a:t>
            </a:r>
            <a:r>
              <a:rPr lang="en-US" altLang="zh-CN" dirty="0" smtClean="0"/>
              <a:t>vectors,</a:t>
            </a:r>
            <a:r>
              <a:rPr lang="zh-CN" altLang="en-US" dirty="0" smtClean="0"/>
              <a:t> </a:t>
            </a:r>
            <a:r>
              <a:rPr lang="en-US" altLang="zh-CN" dirty="0" smtClean="0"/>
              <a:t>scalars</a:t>
            </a:r>
            <a:r>
              <a:rPr lang="en-US" dirty="0" smtClean="0"/>
              <a:t>, </a:t>
            </a:r>
            <a:r>
              <a:rPr lang="en-US" dirty="0"/>
              <a:t>and other </a:t>
            </a:r>
            <a:r>
              <a:rPr lang="en-US" dirty="0" smtClean="0"/>
              <a:t>tensors</a:t>
            </a:r>
            <a:endParaRPr lang="en-US" altLang="zh-CN" dirty="0" smtClean="0"/>
          </a:p>
          <a:p>
            <a:pPr lvl="1"/>
            <a:r>
              <a:rPr lang="en-US" altLang="zh-CN" dirty="0" smtClean="0"/>
              <a:t>A</a:t>
            </a:r>
            <a:r>
              <a:rPr lang="zh-CN" altLang="en-US" dirty="0" smtClean="0"/>
              <a:t> </a:t>
            </a:r>
            <a:r>
              <a:rPr lang="en-US" altLang="zh-CN" dirty="0" smtClean="0"/>
              <a:t>rank-0</a:t>
            </a:r>
            <a:r>
              <a:rPr lang="zh-CN" altLang="en-US" dirty="0" smtClean="0"/>
              <a:t> </a:t>
            </a:r>
            <a:r>
              <a:rPr lang="en-US" altLang="zh-CN" dirty="0" smtClean="0"/>
              <a:t>tensor</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scalar</a:t>
            </a:r>
          </a:p>
          <a:p>
            <a:pPr lvl="1"/>
            <a:r>
              <a:rPr lang="en-US" altLang="zh-CN" dirty="0" smtClean="0"/>
              <a:t>A</a:t>
            </a:r>
            <a:r>
              <a:rPr lang="zh-CN" altLang="en-US" dirty="0" smtClean="0"/>
              <a:t> </a:t>
            </a:r>
            <a:r>
              <a:rPr lang="en-US" altLang="zh-CN" dirty="0" smtClean="0"/>
              <a:t>rank-1</a:t>
            </a:r>
            <a:r>
              <a:rPr lang="zh-CN" altLang="en-US" dirty="0" smtClean="0"/>
              <a:t> </a:t>
            </a:r>
            <a:r>
              <a:rPr lang="en-US" altLang="zh-CN" dirty="0" smtClean="0"/>
              <a:t>tensor</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vector</a:t>
            </a:r>
          </a:p>
          <a:p>
            <a:pPr lvl="1"/>
            <a:r>
              <a:rPr lang="en-US" altLang="zh-CN" dirty="0" smtClean="0"/>
              <a:t>A</a:t>
            </a:r>
            <a:r>
              <a:rPr lang="zh-CN" altLang="en-US" dirty="0" smtClean="0"/>
              <a:t> </a:t>
            </a:r>
            <a:r>
              <a:rPr lang="en-US" altLang="zh-CN" dirty="0" smtClean="0"/>
              <a:t>rank-2</a:t>
            </a:r>
            <a:r>
              <a:rPr lang="zh-CN" altLang="en-US" dirty="0" smtClean="0"/>
              <a:t> </a:t>
            </a:r>
            <a:r>
              <a:rPr lang="en-US" altLang="zh-CN" dirty="0" smtClean="0"/>
              <a:t>tensor</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matrix</a:t>
            </a:r>
          </a:p>
          <a:p>
            <a:pPr lvl="1"/>
            <a:r>
              <a:rPr lang="is-IS" altLang="zh-CN" dirty="0" smtClean="0"/>
              <a:t>…</a:t>
            </a:r>
          </a:p>
          <a:p>
            <a:r>
              <a:rPr lang="en-US" altLang="zh-CN" dirty="0" smtClean="0"/>
              <a:t>In</a:t>
            </a:r>
            <a:r>
              <a:rPr lang="zh-CN" altLang="en-US" dirty="0" smtClean="0"/>
              <a:t> </a:t>
            </a:r>
            <a:r>
              <a:rPr lang="en-US" altLang="zh-CN" dirty="0" smtClean="0"/>
              <a:t>TF,</a:t>
            </a:r>
            <a:r>
              <a:rPr lang="zh-CN" altLang="en-US" dirty="0" smtClean="0"/>
              <a:t> </a:t>
            </a:r>
            <a:r>
              <a:rPr lang="en-US" altLang="zh-CN" dirty="0" smtClean="0"/>
              <a:t>you</a:t>
            </a:r>
            <a:r>
              <a:rPr lang="zh-CN" altLang="en-US" dirty="0" smtClean="0"/>
              <a:t> </a:t>
            </a:r>
            <a:r>
              <a:rPr lang="en-US" altLang="zh-CN" dirty="0" smtClean="0"/>
              <a:t>can</a:t>
            </a:r>
            <a:r>
              <a:rPr lang="zh-CN" altLang="en-US" dirty="0" smtClean="0"/>
              <a:t> </a:t>
            </a:r>
            <a:r>
              <a:rPr lang="en-US" altLang="zh-CN" dirty="0" smtClean="0"/>
              <a:t>regard</a:t>
            </a:r>
            <a:r>
              <a:rPr lang="zh-CN" altLang="en-US" dirty="0" smtClean="0"/>
              <a:t> </a:t>
            </a:r>
            <a:r>
              <a:rPr lang="en-US" altLang="zh-CN" dirty="0" smtClean="0"/>
              <a:t>tensors</a:t>
            </a:r>
            <a:r>
              <a:rPr lang="zh-CN" altLang="en-US" dirty="0" smtClean="0"/>
              <a:t> </a:t>
            </a:r>
            <a:r>
              <a:rPr lang="en-US" altLang="zh-CN" dirty="0" smtClean="0"/>
              <a:t>as</a:t>
            </a:r>
            <a:r>
              <a:rPr lang="zh-CN" altLang="en-US" dirty="0" smtClean="0"/>
              <a:t> </a:t>
            </a:r>
            <a:r>
              <a:rPr lang="en-US" altLang="zh-CN" b="1" dirty="0" smtClean="0"/>
              <a:t>(symbolic</a:t>
            </a:r>
            <a:r>
              <a:rPr lang="zh-CN" altLang="en-US" b="1" dirty="0" smtClean="0"/>
              <a:t> </a:t>
            </a:r>
            <a:r>
              <a:rPr lang="en-US" altLang="zh-CN" b="1" dirty="0" smtClean="0"/>
              <a:t>handles</a:t>
            </a:r>
            <a:r>
              <a:rPr lang="zh-CN" altLang="en-US" b="1" dirty="0" smtClean="0"/>
              <a:t> </a:t>
            </a:r>
            <a:r>
              <a:rPr lang="en-US" altLang="zh-CN" b="1" dirty="0" smtClean="0"/>
              <a:t>of)</a:t>
            </a:r>
            <a:r>
              <a:rPr lang="zh-CN" altLang="en-US" b="1" dirty="0" smtClean="0"/>
              <a:t> </a:t>
            </a:r>
            <a:r>
              <a:rPr lang="en-US" altLang="zh-CN" b="1" dirty="0" smtClean="0"/>
              <a:t>multi-dimensional</a:t>
            </a:r>
            <a:r>
              <a:rPr lang="zh-CN" altLang="en-US" b="1" dirty="0" smtClean="0"/>
              <a:t> </a:t>
            </a:r>
            <a:r>
              <a:rPr lang="en-US" altLang="zh-CN" b="1" dirty="0" smtClean="0"/>
              <a:t>data</a:t>
            </a:r>
            <a:r>
              <a:rPr lang="zh-CN" altLang="en-US" b="1" dirty="0" smtClean="0"/>
              <a:t> </a:t>
            </a:r>
            <a:r>
              <a:rPr lang="en-US" altLang="zh-CN" b="1" dirty="0" smtClean="0"/>
              <a:t>arrays</a:t>
            </a:r>
            <a:endParaRPr lang="is-IS" altLang="zh-CN" b="1" dirty="0" smtClean="0"/>
          </a:p>
          <a:p>
            <a:endParaRPr lang="en-US" altLang="zh-CN" dirty="0"/>
          </a:p>
          <a:p>
            <a:endParaRPr lang="en-US" dirty="0"/>
          </a:p>
        </p:txBody>
      </p:sp>
    </p:spTree>
    <p:extLst>
      <p:ext uri="{BB962C8B-B14F-4D97-AF65-F5344CB8AC3E}">
        <p14:creationId xmlns:p14="http://schemas.microsoft.com/office/powerpoint/2010/main" val="917778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a:t>
            </a:r>
            <a:r>
              <a:rPr lang="en-US" altLang="zh-CN" dirty="0" err="1" smtClean="0"/>
              <a:t>f.Graph</a:t>
            </a:r>
            <a:r>
              <a:rPr lang="en-US" altLang="zh-CN" dirty="0" smtClean="0"/>
              <a: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95267" y="1304395"/>
            <a:ext cx="2658533" cy="4726282"/>
          </a:xfrm>
        </p:spPr>
      </p:pic>
      <p:sp>
        <p:nvSpPr>
          <p:cNvPr id="7" name="Rectangle 6"/>
          <p:cNvSpPr/>
          <p:nvPr/>
        </p:nvSpPr>
        <p:spPr>
          <a:xfrm>
            <a:off x="838200" y="1944159"/>
            <a:ext cx="7171266" cy="2246769"/>
          </a:xfrm>
          <a:prstGeom prst="rect">
            <a:avLst/>
          </a:prstGeom>
        </p:spPr>
        <p:txBody>
          <a:bodyPr wrap="square">
            <a:spAutoFit/>
          </a:bodyPr>
          <a:lstStyle/>
          <a:p>
            <a:r>
              <a:rPr lang="en-US" altLang="zh-CN" sz="2800" dirty="0" smtClean="0"/>
              <a:t>“Dataflow</a:t>
            </a:r>
            <a:r>
              <a:rPr lang="en-US" sz="2800" dirty="0"/>
              <a:t> is a common programming model for parallel computing. In a dataflow graph, the nodes represent units of computation, and the edges represent the data consumed or produced by a computation</a:t>
            </a:r>
            <a:r>
              <a:rPr lang="en-US" sz="2800" dirty="0" smtClean="0"/>
              <a:t>.”</a:t>
            </a:r>
            <a:endParaRPr lang="en-US" sz="2800" dirty="0"/>
          </a:p>
        </p:txBody>
      </p:sp>
    </p:spTree>
    <p:extLst>
      <p:ext uri="{BB962C8B-B14F-4D97-AF65-F5344CB8AC3E}">
        <p14:creationId xmlns:p14="http://schemas.microsoft.com/office/powerpoint/2010/main" val="827408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Ops</a:t>
            </a:r>
            <a:r>
              <a:rPr lang="zh-CN" altLang="en-US" dirty="0"/>
              <a:t> </a:t>
            </a:r>
            <a:r>
              <a:rPr lang="en-US" altLang="zh-CN" dirty="0" smtClean="0"/>
              <a:t>examples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711677"/>
              </p:ext>
            </p:extLst>
          </p:nvPr>
        </p:nvGraphicFramePr>
        <p:xfrm>
          <a:off x="838200" y="1825625"/>
          <a:ext cx="10515600" cy="2595880"/>
        </p:xfrm>
        <a:graphic>
          <a:graphicData uri="http://schemas.openxmlformats.org/drawingml/2006/table">
            <a:tbl>
              <a:tblPr firstRow="1" bandRow="1">
                <a:tableStyleId>{93296810-A885-4BE3-A3E7-6D5BEEA58F35}</a:tableStyleId>
              </a:tblPr>
              <a:tblGrid>
                <a:gridCol w="2480733"/>
                <a:gridCol w="8034867"/>
              </a:tblGrid>
              <a:tr h="370840">
                <a:tc>
                  <a:txBody>
                    <a:bodyPr/>
                    <a:lstStyle/>
                    <a:p>
                      <a:r>
                        <a:rPr lang="en-US" altLang="zh-CN" dirty="0" smtClean="0"/>
                        <a:t>Type</a:t>
                      </a:r>
                      <a:endParaRPr lang="en-US" dirty="0"/>
                    </a:p>
                  </a:txBody>
                  <a:tcPr/>
                </a:tc>
                <a:tc>
                  <a:txBody>
                    <a:bodyPr/>
                    <a:lstStyle/>
                    <a:p>
                      <a:r>
                        <a:rPr lang="en-US" altLang="zh-CN" dirty="0" smtClean="0"/>
                        <a:t>Ops examples</a:t>
                      </a:r>
                      <a:endParaRPr lang="en-US" dirty="0"/>
                    </a:p>
                  </a:txBody>
                  <a:tcPr/>
                </a:tc>
              </a:tr>
              <a:tr h="370840">
                <a:tc>
                  <a:txBody>
                    <a:bodyPr/>
                    <a:lstStyle/>
                    <a:p>
                      <a:r>
                        <a:rPr lang="en-US" altLang="zh-CN" dirty="0" smtClean="0"/>
                        <a:t>Arithmetic</a:t>
                      </a:r>
                      <a:r>
                        <a:rPr lang="zh-CN" altLang="en-US" dirty="0" smtClean="0"/>
                        <a:t> </a:t>
                      </a:r>
                      <a:r>
                        <a:rPr lang="en-US" altLang="zh-CN" dirty="0" smtClean="0"/>
                        <a:t>ops</a:t>
                      </a:r>
                      <a:endParaRPr lang="en-US" dirty="0"/>
                    </a:p>
                  </a:txBody>
                  <a:tcPr/>
                </a:tc>
                <a:tc>
                  <a:txBody>
                    <a:bodyPr/>
                    <a:lstStyle/>
                    <a:p>
                      <a:r>
                        <a:rPr lang="en-US" altLang="zh-CN" dirty="0" smtClean="0"/>
                        <a:t>Add, Sub,</a:t>
                      </a:r>
                      <a:r>
                        <a:rPr lang="en-US" altLang="zh-CN" baseline="0" dirty="0" smtClean="0"/>
                        <a:t> </a:t>
                      </a:r>
                      <a:r>
                        <a:rPr lang="en-US" altLang="zh-CN" baseline="0" dirty="0" err="1" smtClean="0"/>
                        <a:t>Mul</a:t>
                      </a:r>
                      <a:r>
                        <a:rPr lang="en-US" altLang="zh-CN" baseline="0" dirty="0" smtClean="0"/>
                        <a:t>, </a:t>
                      </a:r>
                      <a:r>
                        <a:rPr lang="en-US" altLang="zh-CN" baseline="0" dirty="0" err="1" smtClean="0"/>
                        <a:t>Div</a:t>
                      </a:r>
                      <a:r>
                        <a:rPr lang="en-US" altLang="zh-CN" baseline="0" dirty="0" smtClean="0"/>
                        <a:t> Less, Equal, </a:t>
                      </a:r>
                      <a:r>
                        <a:rPr lang="is-IS" altLang="zh-CN" baseline="0" dirty="0" smtClean="0"/>
                        <a:t>…</a:t>
                      </a:r>
                      <a:endParaRPr lang="en-US" dirty="0"/>
                    </a:p>
                  </a:txBody>
                  <a:tcPr/>
                </a:tc>
              </a:tr>
              <a:tr h="370840">
                <a:tc>
                  <a:txBody>
                    <a:bodyPr/>
                    <a:lstStyle/>
                    <a:p>
                      <a:r>
                        <a:rPr lang="en-US" dirty="0" smtClean="0"/>
                        <a:t>Manipulative ops</a:t>
                      </a:r>
                      <a:endParaRPr lang="en-US" dirty="0"/>
                    </a:p>
                  </a:txBody>
                  <a:tcPr/>
                </a:tc>
                <a:tc>
                  <a:txBody>
                    <a:bodyPr/>
                    <a:lstStyle/>
                    <a:p>
                      <a:r>
                        <a:rPr lang="en-US" dirty="0" err="1" smtClean="0"/>
                        <a:t>Concat</a:t>
                      </a:r>
                      <a:r>
                        <a:rPr lang="en-US" dirty="0" smtClean="0"/>
                        <a:t>, Slice, Split, Shape, Reshape, Shuffle,</a:t>
                      </a:r>
                      <a:r>
                        <a:rPr lang="en-US" baseline="0" dirty="0" smtClean="0"/>
                        <a:t> </a:t>
                      </a:r>
                      <a:r>
                        <a:rPr lang="is-IS" baseline="0" dirty="0" smtClean="0"/>
                        <a:t>…</a:t>
                      </a:r>
                      <a:endParaRPr lang="en-US" dirty="0"/>
                    </a:p>
                  </a:txBody>
                  <a:tcPr/>
                </a:tc>
              </a:tr>
              <a:tr h="370840">
                <a:tc>
                  <a:txBody>
                    <a:bodyPr/>
                    <a:lstStyle/>
                    <a:p>
                      <a:r>
                        <a:rPr lang="en-US" dirty="0" smtClean="0"/>
                        <a:t>Matrix</a:t>
                      </a:r>
                      <a:r>
                        <a:rPr lang="en-US" baseline="0" dirty="0" smtClean="0"/>
                        <a:t> computation ops</a:t>
                      </a:r>
                      <a:endParaRPr lang="en-US" dirty="0"/>
                    </a:p>
                  </a:txBody>
                  <a:tcPr/>
                </a:tc>
                <a:tc>
                  <a:txBody>
                    <a:bodyPr/>
                    <a:lstStyle/>
                    <a:p>
                      <a:r>
                        <a:rPr lang="en-US" dirty="0" err="1" smtClean="0"/>
                        <a:t>MatMul</a:t>
                      </a:r>
                      <a:r>
                        <a:rPr lang="en-US" dirty="0" smtClean="0"/>
                        <a:t>, </a:t>
                      </a:r>
                      <a:r>
                        <a:rPr lang="en-US" dirty="0" err="1" smtClean="0"/>
                        <a:t>MatrixInverse</a:t>
                      </a:r>
                      <a:r>
                        <a:rPr lang="en-US" dirty="0" smtClean="0"/>
                        <a:t>, </a:t>
                      </a:r>
                      <a:r>
                        <a:rPr lang="en-US" dirty="0" err="1" smtClean="0"/>
                        <a:t>MatrixDeterminant</a:t>
                      </a:r>
                      <a:r>
                        <a:rPr lang="en-US" dirty="0" smtClean="0"/>
                        <a:t>,</a:t>
                      </a:r>
                      <a:r>
                        <a:rPr lang="en-US" baseline="0" dirty="0" smtClean="0"/>
                        <a:t> </a:t>
                      </a:r>
                      <a:r>
                        <a:rPr lang="is-IS" baseline="0" dirty="0" smtClean="0"/>
                        <a:t>…</a:t>
                      </a:r>
                      <a:endParaRPr lang="en-US" dirty="0"/>
                    </a:p>
                  </a:txBody>
                  <a:tcPr/>
                </a:tc>
              </a:tr>
              <a:tr h="370840">
                <a:tc>
                  <a:txBody>
                    <a:bodyPr/>
                    <a:lstStyle/>
                    <a:p>
                      <a:r>
                        <a:rPr lang="en-US" dirty="0" smtClean="0"/>
                        <a:t>Status </a:t>
                      </a:r>
                      <a:r>
                        <a:rPr lang="en-US" baseline="0" dirty="0" smtClean="0"/>
                        <a:t>ops</a:t>
                      </a:r>
                      <a:endParaRPr lang="en-US" dirty="0"/>
                    </a:p>
                  </a:txBody>
                  <a:tcPr/>
                </a:tc>
                <a:tc>
                  <a:txBody>
                    <a:bodyPr/>
                    <a:lstStyle/>
                    <a:p>
                      <a:r>
                        <a:rPr lang="en-US" dirty="0" smtClean="0"/>
                        <a:t>Variable,</a:t>
                      </a:r>
                      <a:r>
                        <a:rPr lang="en-US" baseline="0" dirty="0" smtClean="0"/>
                        <a:t> Assign, </a:t>
                      </a:r>
                      <a:r>
                        <a:rPr lang="en-US" baseline="0" dirty="0" err="1" smtClean="0"/>
                        <a:t>AssignAdd</a:t>
                      </a:r>
                      <a:r>
                        <a:rPr lang="is-IS" baseline="0" dirty="0" smtClean="0"/>
                        <a:t>…</a:t>
                      </a:r>
                      <a:endParaRPr lang="en-US" dirty="0"/>
                    </a:p>
                  </a:txBody>
                  <a:tcPr/>
                </a:tc>
              </a:tr>
              <a:tr h="370840">
                <a:tc>
                  <a:txBody>
                    <a:bodyPr/>
                    <a:lstStyle/>
                    <a:p>
                      <a:r>
                        <a:rPr lang="en-US" dirty="0" smtClean="0"/>
                        <a:t>DNN</a:t>
                      </a:r>
                      <a:r>
                        <a:rPr lang="en-US" baseline="0" dirty="0" smtClean="0"/>
                        <a:t> related ops</a:t>
                      </a:r>
                      <a:endParaRPr lang="en-US" dirty="0"/>
                    </a:p>
                  </a:txBody>
                  <a:tcPr/>
                </a:tc>
                <a:tc>
                  <a:txBody>
                    <a:bodyPr/>
                    <a:lstStyle/>
                    <a:p>
                      <a:r>
                        <a:rPr lang="en-US" dirty="0" err="1" smtClean="0"/>
                        <a:t>SoftMax</a:t>
                      </a:r>
                      <a:r>
                        <a:rPr lang="en-US" dirty="0" smtClean="0"/>
                        <a:t>, Sigmoid, </a:t>
                      </a:r>
                      <a:r>
                        <a:rPr lang="en-US" dirty="0" err="1" smtClean="0"/>
                        <a:t>ReLU</a:t>
                      </a:r>
                      <a:r>
                        <a:rPr lang="en-US" dirty="0" smtClean="0"/>
                        <a:t>, Convolution2D, </a:t>
                      </a:r>
                      <a:r>
                        <a:rPr lang="en-US" dirty="0" err="1" smtClean="0"/>
                        <a:t>MaxPool</a:t>
                      </a:r>
                      <a:r>
                        <a:rPr lang="en-US" dirty="0" smtClean="0"/>
                        <a:t>,</a:t>
                      </a:r>
                      <a:r>
                        <a:rPr lang="en-US" baseline="0" dirty="0" smtClean="0"/>
                        <a:t> </a:t>
                      </a:r>
                      <a:r>
                        <a:rPr lang="is-IS" baseline="0" dirty="0" smtClean="0"/>
                        <a:t>…</a:t>
                      </a:r>
                      <a:endParaRPr lang="en-US" dirty="0"/>
                    </a:p>
                  </a:txBody>
                  <a:tcPr/>
                </a:tc>
              </a:tr>
              <a:tr h="370840">
                <a:tc>
                  <a:txBody>
                    <a:bodyPr/>
                    <a:lstStyle/>
                    <a:p>
                      <a:r>
                        <a:rPr lang="en-US" dirty="0" smtClean="0"/>
                        <a:t>Saver ops</a:t>
                      </a:r>
                      <a:endParaRPr lang="en-US" dirty="0"/>
                    </a:p>
                  </a:txBody>
                  <a:tcPr/>
                </a:tc>
                <a:tc>
                  <a:txBody>
                    <a:bodyPr/>
                    <a:lstStyle/>
                    <a:p>
                      <a:r>
                        <a:rPr lang="en-US" dirty="0" smtClean="0"/>
                        <a:t>Save, Restore, </a:t>
                      </a:r>
                      <a:r>
                        <a:rPr lang="is-IS" dirty="0" smtClean="0"/>
                        <a:t>…</a:t>
                      </a:r>
                      <a:endParaRPr lang="en-US" dirty="0"/>
                    </a:p>
                  </a:txBody>
                  <a:tcPr/>
                </a:tc>
              </a:tr>
            </a:tbl>
          </a:graphicData>
        </a:graphic>
      </p:graphicFrame>
    </p:spTree>
    <p:extLst>
      <p:ext uri="{BB962C8B-B14F-4D97-AF65-F5344CB8AC3E}">
        <p14:creationId xmlns:p14="http://schemas.microsoft.com/office/powerpoint/2010/main" val="15778124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tf.Session</a:t>
            </a:r>
            <a:r>
              <a:rPr lang="en-US" dirty="0" smtClean="0"/>
              <a:t>()</a:t>
            </a:r>
            <a:endParaRPr lang="en-US" dirty="0"/>
          </a:p>
        </p:txBody>
      </p:sp>
      <p:sp>
        <p:nvSpPr>
          <p:cNvPr id="3" name="Content Placeholder 2"/>
          <p:cNvSpPr>
            <a:spLocks noGrp="1"/>
          </p:cNvSpPr>
          <p:nvPr>
            <p:ph idx="1"/>
          </p:nvPr>
        </p:nvSpPr>
        <p:spPr/>
        <p:txBody>
          <a:bodyPr>
            <a:normAutofit fontScale="92500"/>
          </a:bodyPr>
          <a:lstStyle/>
          <a:p>
            <a:r>
              <a:rPr lang="en-US" dirty="0" smtClean="0"/>
              <a:t>A</a:t>
            </a:r>
            <a:r>
              <a:rPr lang="en-US" dirty="0"/>
              <a:t> </a:t>
            </a:r>
            <a:r>
              <a:rPr lang="en-US" dirty="0" smtClean="0"/>
              <a:t>Session</a:t>
            </a:r>
            <a:r>
              <a:rPr lang="en-US" dirty="0"/>
              <a:t> object encapsulates the environment in which </a:t>
            </a:r>
            <a:r>
              <a:rPr lang="en-US" dirty="0" smtClean="0"/>
              <a:t>Operation</a:t>
            </a:r>
            <a:r>
              <a:rPr lang="en-US" dirty="0"/>
              <a:t> objects are executed, and </a:t>
            </a:r>
            <a:r>
              <a:rPr lang="en-US" dirty="0" smtClean="0"/>
              <a:t>Tensor</a:t>
            </a:r>
            <a:r>
              <a:rPr lang="en-US" dirty="0"/>
              <a:t> objects are evaluated</a:t>
            </a:r>
            <a:r>
              <a:rPr lang="en-US" dirty="0" smtClean="0"/>
              <a:t>.</a:t>
            </a:r>
            <a:r>
              <a:rPr lang="zh-CN" altLang="en-US" dirty="0" smtClean="0"/>
              <a:t> </a:t>
            </a:r>
            <a:r>
              <a:rPr lang="en-US" altLang="zh-CN" dirty="0" smtClean="0"/>
              <a:t>(talk to Ops &amp; Tensors)</a:t>
            </a:r>
            <a:endParaRPr lang="en-US" dirty="0" smtClean="0"/>
          </a:p>
          <a:p>
            <a:r>
              <a:rPr lang="en-US" dirty="0" smtClean="0"/>
              <a:t>TF </a:t>
            </a:r>
            <a:r>
              <a:rPr lang="en-US" dirty="0"/>
              <a:t>uses the </a:t>
            </a:r>
            <a:r>
              <a:rPr lang="en-US" dirty="0" err="1" smtClean="0"/>
              <a:t>tf.Session</a:t>
            </a:r>
            <a:r>
              <a:rPr lang="en-US" dirty="0"/>
              <a:t> class to represent a connection between the client program---typically a Python program, although a similar interface is available in other languages---and the C++ runtime</a:t>
            </a:r>
            <a:r>
              <a:rPr lang="en-US" dirty="0" smtClean="0"/>
              <a:t>. (talk to C++ engine)</a:t>
            </a:r>
          </a:p>
          <a:p>
            <a:r>
              <a:rPr lang="en-US" dirty="0"/>
              <a:t>A </a:t>
            </a:r>
            <a:r>
              <a:rPr lang="en-US" dirty="0" err="1" smtClean="0"/>
              <a:t>tf.Session</a:t>
            </a:r>
            <a:r>
              <a:rPr lang="en-US" dirty="0" smtClean="0"/>
              <a:t> object </a:t>
            </a:r>
            <a:r>
              <a:rPr lang="en-US" dirty="0"/>
              <a:t>provides access to devices in the local machine, and </a:t>
            </a:r>
            <a:r>
              <a:rPr lang="en-US" dirty="0" smtClean="0"/>
              <a:t>remote </a:t>
            </a:r>
            <a:r>
              <a:rPr lang="en-US" dirty="0"/>
              <a:t>devices using the distributed </a:t>
            </a:r>
            <a:r>
              <a:rPr lang="en-US" dirty="0" err="1"/>
              <a:t>TensorFlow</a:t>
            </a:r>
            <a:r>
              <a:rPr lang="en-US" dirty="0"/>
              <a:t> runtime</a:t>
            </a:r>
            <a:r>
              <a:rPr lang="en-US" dirty="0" smtClean="0"/>
              <a:t>. (talk to devices)</a:t>
            </a:r>
          </a:p>
          <a:p>
            <a:r>
              <a:rPr lang="en-US" dirty="0"/>
              <a:t>It also caches information about your </a:t>
            </a:r>
            <a:r>
              <a:rPr lang="en-US" dirty="0" err="1" smtClean="0"/>
              <a:t>tf.Graph</a:t>
            </a:r>
            <a:r>
              <a:rPr lang="en-US" dirty="0"/>
              <a:t> so that you can efficiently run the same computation multiple times</a:t>
            </a:r>
            <a:r>
              <a:rPr lang="en-US" dirty="0" smtClean="0"/>
              <a:t>. (enable ‘for loops’)</a:t>
            </a:r>
            <a:endParaRPr lang="en-US" dirty="0"/>
          </a:p>
        </p:txBody>
      </p:sp>
    </p:spTree>
    <p:extLst>
      <p:ext uri="{BB962C8B-B14F-4D97-AF65-F5344CB8AC3E}">
        <p14:creationId xmlns:p14="http://schemas.microsoft.com/office/powerpoint/2010/main" val="1921682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939" y="2405960"/>
            <a:ext cx="10515600" cy="1325563"/>
          </a:xfrm>
        </p:spPr>
        <p:txBody>
          <a:bodyPr/>
          <a:lstStyle/>
          <a:p>
            <a:pPr marL="571500" indent="-571500" algn="ctr">
              <a:buFont typeface="Arial" charset="0"/>
              <a:buChar char="•"/>
            </a:pPr>
            <a:r>
              <a:rPr lang="en-US" dirty="0" smtClean="0"/>
              <a:t>Titanic</a:t>
            </a:r>
            <a:r>
              <a:rPr lang="zh-CN" altLang="en-US" dirty="0" smtClean="0"/>
              <a:t> </a:t>
            </a:r>
            <a:r>
              <a:rPr lang="en-US" altLang="zh-CN" dirty="0" smtClean="0"/>
              <a:t>data</a:t>
            </a:r>
            <a:r>
              <a:rPr lang="zh-CN" altLang="en-US" dirty="0" smtClean="0"/>
              <a:t> </a:t>
            </a:r>
            <a:r>
              <a:rPr lang="en-US" altLang="zh-CN" dirty="0" smtClean="0"/>
              <a:t>TF</a:t>
            </a:r>
            <a:r>
              <a:rPr lang="zh-CN" altLang="en-US" dirty="0" smtClean="0"/>
              <a:t> </a:t>
            </a:r>
            <a:r>
              <a:rPr lang="en-US" altLang="zh-CN" dirty="0" smtClean="0"/>
              <a:t>implementation</a:t>
            </a:r>
            <a:endParaRPr lang="en-US" dirty="0"/>
          </a:p>
        </p:txBody>
      </p:sp>
    </p:spTree>
    <p:extLst>
      <p:ext uri="{BB962C8B-B14F-4D97-AF65-F5344CB8AC3E}">
        <p14:creationId xmlns:p14="http://schemas.microsoft.com/office/powerpoint/2010/main" val="1142707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Titanic </a:t>
            </a:r>
            <a:r>
              <a:rPr lang="en-US" dirty="0" err="1" smtClean="0"/>
              <a:t>Kaggle</a:t>
            </a:r>
            <a:r>
              <a:rPr lang="en-US" dirty="0" smtClean="0"/>
              <a:t> Challenge</a:t>
            </a:r>
            <a:endParaRPr lang="en-US" dirty="0"/>
          </a:p>
        </p:txBody>
      </p:sp>
      <p:sp>
        <p:nvSpPr>
          <p:cNvPr id="3" name="Content Placeholder 2"/>
          <p:cNvSpPr>
            <a:spLocks noGrp="1"/>
          </p:cNvSpPr>
          <p:nvPr>
            <p:ph idx="1"/>
          </p:nvPr>
        </p:nvSpPr>
        <p:spPr/>
        <p:txBody>
          <a:bodyPr/>
          <a:lstStyle/>
          <a:p>
            <a:r>
              <a:rPr lang="en-US" dirty="0" smtClean="0">
                <a:hlinkClick r:id="rId2"/>
              </a:rPr>
              <a:t>https://www.kaggle.com/c/titanic</a:t>
            </a:r>
            <a:endParaRPr lang="en-US" dirty="0" smtClean="0"/>
          </a:p>
          <a:p>
            <a:r>
              <a:rPr lang="en-US" dirty="0" smtClean="0"/>
              <a:t>A practice case for new </a:t>
            </a:r>
            <a:r>
              <a:rPr lang="en-US" dirty="0" err="1" smtClean="0"/>
              <a:t>Kagglers</a:t>
            </a:r>
            <a:r>
              <a:rPr lang="en-US" dirty="0" smtClean="0"/>
              <a:t> to get familiar with </a:t>
            </a:r>
            <a:r>
              <a:rPr lang="en-US" dirty="0" err="1" smtClean="0"/>
              <a:t>Kaggle</a:t>
            </a:r>
            <a:endParaRPr lang="en-US" dirty="0" smtClean="0"/>
          </a:p>
          <a:p>
            <a:r>
              <a:rPr lang="en-US" dirty="0" smtClean="0"/>
              <a:t>“In </a:t>
            </a:r>
            <a:r>
              <a:rPr lang="en-US" dirty="0"/>
              <a:t>this challenge, we ask you to complete the analysis of what sorts of people were likely to survive. In particular, we ask you to apply the tools of machine learning to predict which passengers survived the tragedy</a:t>
            </a:r>
            <a:r>
              <a:rPr lang="en-US" dirty="0" smtClean="0"/>
              <a:t>.”</a:t>
            </a:r>
          </a:p>
          <a:p>
            <a:endParaRPr lang="en-US" dirty="0"/>
          </a:p>
        </p:txBody>
      </p:sp>
    </p:spTree>
    <p:extLst>
      <p:ext uri="{BB962C8B-B14F-4D97-AF65-F5344CB8AC3E}">
        <p14:creationId xmlns:p14="http://schemas.microsoft.com/office/powerpoint/2010/main" val="1408410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Titanic Data</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82300575"/>
              </p:ext>
            </p:extLst>
          </p:nvPr>
        </p:nvGraphicFramePr>
        <p:xfrm>
          <a:off x="838200" y="1825625"/>
          <a:ext cx="10515600" cy="4617720"/>
        </p:xfrm>
        <a:graphic>
          <a:graphicData uri="http://schemas.openxmlformats.org/drawingml/2006/table">
            <a:tbl>
              <a:tblPr firstRow="1" bandRow="1">
                <a:tableStyleId>{5C22544A-7EE6-4342-B048-85BDC9FD1C3A}</a:tableStyleId>
              </a:tblPr>
              <a:tblGrid>
                <a:gridCol w="1176867"/>
                <a:gridCol w="4114800"/>
                <a:gridCol w="1134533"/>
                <a:gridCol w="4089400"/>
              </a:tblGrid>
              <a:tr h="370840">
                <a:tc>
                  <a:txBody>
                    <a:bodyPr/>
                    <a:lstStyle/>
                    <a:p>
                      <a:r>
                        <a:rPr lang="en-US" dirty="0" smtClean="0"/>
                        <a:t>Variable</a:t>
                      </a:r>
                      <a:endParaRPr lang="en-US" dirty="0"/>
                    </a:p>
                  </a:txBody>
                  <a:tcPr/>
                </a:tc>
                <a:tc>
                  <a:txBody>
                    <a:bodyPr/>
                    <a:lstStyle/>
                    <a:p>
                      <a:r>
                        <a:rPr lang="en-US" dirty="0" smtClean="0"/>
                        <a:t>Definition</a:t>
                      </a:r>
                      <a:endParaRPr lang="en-US" dirty="0"/>
                    </a:p>
                  </a:txBody>
                  <a:tcPr/>
                </a:tc>
                <a:tc>
                  <a:txBody>
                    <a:bodyPr/>
                    <a:lstStyle/>
                    <a:p>
                      <a:r>
                        <a:rPr lang="en-US" dirty="0" smtClean="0"/>
                        <a:t>Type</a:t>
                      </a:r>
                      <a:endParaRPr lang="en-US" dirty="0"/>
                    </a:p>
                  </a:txBody>
                  <a:tcPr/>
                </a:tc>
                <a:tc>
                  <a:txBody>
                    <a:bodyPr/>
                    <a:lstStyle/>
                    <a:p>
                      <a:r>
                        <a:rPr lang="en-US" dirty="0" smtClean="0"/>
                        <a:t>Notes</a:t>
                      </a:r>
                      <a:endParaRPr lang="en-US" dirty="0"/>
                    </a:p>
                  </a:txBody>
                  <a:tcPr/>
                </a:tc>
              </a:tr>
              <a:tr h="370840">
                <a:tc>
                  <a:txBody>
                    <a:bodyPr/>
                    <a:lstStyle/>
                    <a:p>
                      <a:r>
                        <a:rPr lang="en-US" dirty="0" smtClean="0"/>
                        <a:t>survival</a:t>
                      </a:r>
                      <a:endParaRPr lang="en-US" dirty="0"/>
                    </a:p>
                  </a:txBody>
                  <a:tcPr/>
                </a:tc>
                <a:tc>
                  <a:txBody>
                    <a:bodyPr/>
                    <a:lstStyle/>
                    <a:p>
                      <a:r>
                        <a:rPr lang="en-US" sz="1800" b="0" i="0" kern="1200" dirty="0" smtClean="0">
                          <a:solidFill>
                            <a:schemeClr val="dk1"/>
                          </a:solidFill>
                          <a:effectLst/>
                          <a:latin typeface="+mn-lt"/>
                          <a:ea typeface="+mn-ea"/>
                          <a:cs typeface="+mn-cs"/>
                        </a:rPr>
                        <a:t>Survival</a:t>
                      </a:r>
                      <a:endParaRPr lang="en-US" dirty="0"/>
                    </a:p>
                  </a:txBody>
                  <a:tcPr/>
                </a:tc>
                <a:tc>
                  <a:txBody>
                    <a:bodyPr/>
                    <a:lstStyle/>
                    <a:p>
                      <a:r>
                        <a:rPr lang="en-US" dirty="0" smtClean="0"/>
                        <a:t>bool</a:t>
                      </a:r>
                      <a:endParaRPr lang="en-US" dirty="0"/>
                    </a:p>
                  </a:txBody>
                  <a:tcPr/>
                </a:tc>
                <a:tc>
                  <a:txBody>
                    <a:bodyPr/>
                    <a:lstStyle/>
                    <a:p>
                      <a:r>
                        <a:rPr lang="en-US" sz="1800" b="0" i="0" kern="1200" dirty="0" smtClean="0">
                          <a:solidFill>
                            <a:schemeClr val="dk1"/>
                          </a:solidFill>
                          <a:effectLst/>
                          <a:latin typeface="+mn-lt"/>
                          <a:ea typeface="+mn-ea"/>
                          <a:cs typeface="+mn-cs"/>
                        </a:rPr>
                        <a:t>0 = No, 1 = Yes</a:t>
                      </a:r>
                      <a:endParaRPr lang="en-US" dirty="0"/>
                    </a:p>
                  </a:txBody>
                  <a:tcPr/>
                </a:tc>
              </a:tr>
              <a:tr h="370840">
                <a:tc>
                  <a:txBody>
                    <a:bodyPr/>
                    <a:lstStyle/>
                    <a:p>
                      <a:r>
                        <a:rPr lang="en-US" dirty="0" err="1" smtClean="0"/>
                        <a:t>pclass</a:t>
                      </a:r>
                      <a:endParaRPr lang="en-US" dirty="0"/>
                    </a:p>
                  </a:txBody>
                  <a:tcPr/>
                </a:tc>
                <a:tc>
                  <a:txBody>
                    <a:bodyPr/>
                    <a:lstStyle/>
                    <a:p>
                      <a:pPr fontAlgn="base"/>
                      <a:r>
                        <a:rPr lang="en-US" dirty="0" smtClean="0">
                          <a:effectLst/>
                          <a:latin typeface="inherit" charset="0"/>
                        </a:rPr>
                        <a:t>Ticket </a:t>
                      </a:r>
                      <a:r>
                        <a:rPr lang="en-US" dirty="0">
                          <a:effectLst/>
                          <a:latin typeface="inherit" charset="0"/>
                        </a:rPr>
                        <a:t>class</a:t>
                      </a:r>
                    </a:p>
                  </a:txBody>
                  <a:tcPr anchor="ctr"/>
                </a:tc>
                <a:tc>
                  <a:txBody>
                    <a:bodyPr/>
                    <a:lstStyle/>
                    <a:p>
                      <a:r>
                        <a:rPr lang="en-US" dirty="0" err="1" smtClean="0"/>
                        <a:t>int</a:t>
                      </a:r>
                      <a:endParaRPr lang="en-US" dirty="0"/>
                    </a:p>
                  </a:txBody>
                  <a:tcPr/>
                </a:tc>
                <a:tc>
                  <a:txBody>
                    <a:bodyPr/>
                    <a:lstStyle/>
                    <a:p>
                      <a:r>
                        <a:rPr lang="en-US" sz="1800" b="0" i="0" kern="1200" dirty="0" smtClean="0">
                          <a:solidFill>
                            <a:schemeClr val="dk1"/>
                          </a:solidFill>
                          <a:effectLst/>
                          <a:latin typeface="+mn-lt"/>
                          <a:ea typeface="+mn-ea"/>
                          <a:cs typeface="+mn-cs"/>
                        </a:rPr>
                        <a:t>1 = Upper,</a:t>
                      </a:r>
                      <a:r>
                        <a:rPr lang="en-US" sz="1800" b="0" i="0" kern="1200" baseline="0" dirty="0" smtClean="0">
                          <a:solidFill>
                            <a:schemeClr val="dk1"/>
                          </a:solidFill>
                          <a:effectLst/>
                          <a:latin typeface="+mn-lt"/>
                          <a:ea typeface="+mn-ea"/>
                          <a:cs typeface="+mn-cs"/>
                        </a:rPr>
                        <a:t> </a:t>
                      </a:r>
                      <a:r>
                        <a:rPr lang="en-US" sz="1800" b="0" i="0" kern="1200" dirty="0" smtClean="0">
                          <a:solidFill>
                            <a:schemeClr val="dk1"/>
                          </a:solidFill>
                          <a:effectLst/>
                          <a:latin typeface="+mn-lt"/>
                          <a:ea typeface="+mn-ea"/>
                          <a:cs typeface="+mn-cs"/>
                        </a:rPr>
                        <a:t>2 = Middle,</a:t>
                      </a:r>
                      <a:r>
                        <a:rPr lang="en-US" sz="1800" b="0" i="0" kern="1200" baseline="0" dirty="0" smtClean="0">
                          <a:solidFill>
                            <a:schemeClr val="dk1"/>
                          </a:solidFill>
                          <a:effectLst/>
                          <a:latin typeface="+mn-lt"/>
                          <a:ea typeface="+mn-ea"/>
                          <a:cs typeface="+mn-cs"/>
                        </a:rPr>
                        <a:t> </a:t>
                      </a:r>
                      <a:r>
                        <a:rPr lang="en-US" sz="1800" b="0" i="0" kern="1200" dirty="0" smtClean="0">
                          <a:solidFill>
                            <a:schemeClr val="dk1"/>
                          </a:solidFill>
                          <a:effectLst/>
                          <a:latin typeface="+mn-lt"/>
                          <a:ea typeface="+mn-ea"/>
                          <a:cs typeface="+mn-cs"/>
                        </a:rPr>
                        <a:t>3 = Lower</a:t>
                      </a:r>
                      <a:endParaRPr lang="en-US" dirty="0"/>
                    </a:p>
                  </a:txBody>
                  <a:tcPr/>
                </a:tc>
              </a:tr>
              <a:tr h="370840">
                <a:tc>
                  <a:txBody>
                    <a:bodyPr/>
                    <a:lstStyle/>
                    <a:p>
                      <a:r>
                        <a:rPr lang="en-US" dirty="0" smtClean="0"/>
                        <a:t>sex</a:t>
                      </a:r>
                      <a:endParaRPr lang="en-US" dirty="0"/>
                    </a:p>
                  </a:txBody>
                  <a:tcPr/>
                </a:tc>
                <a:tc>
                  <a:txBody>
                    <a:bodyPr/>
                    <a:lstStyle/>
                    <a:p>
                      <a:r>
                        <a:rPr lang="en-US" dirty="0" smtClean="0"/>
                        <a:t>Sex</a:t>
                      </a:r>
                      <a:endParaRPr lang="en-US" dirty="0"/>
                    </a:p>
                  </a:txBody>
                  <a:tcPr/>
                </a:tc>
                <a:tc>
                  <a:txBody>
                    <a:bodyPr/>
                    <a:lstStyle/>
                    <a:p>
                      <a:r>
                        <a:rPr lang="en-US" dirty="0" smtClean="0"/>
                        <a:t>string</a:t>
                      </a:r>
                      <a:endParaRPr lang="en-US" dirty="0"/>
                    </a:p>
                  </a:txBody>
                  <a:tcPr/>
                </a:tc>
                <a:tc>
                  <a:txBody>
                    <a:bodyPr/>
                    <a:lstStyle/>
                    <a:p>
                      <a:endParaRPr lang="en-US" dirty="0"/>
                    </a:p>
                  </a:txBody>
                  <a:tcPr/>
                </a:tc>
              </a:tr>
              <a:tr h="370840">
                <a:tc>
                  <a:txBody>
                    <a:bodyPr/>
                    <a:lstStyle/>
                    <a:p>
                      <a:r>
                        <a:rPr lang="en-US" dirty="0" smtClean="0"/>
                        <a:t>Age</a:t>
                      </a:r>
                      <a:endParaRPr lang="en-US" dirty="0"/>
                    </a:p>
                  </a:txBody>
                  <a:tcPr/>
                </a:tc>
                <a:tc>
                  <a:txBody>
                    <a:bodyPr/>
                    <a:lstStyle/>
                    <a:p>
                      <a:r>
                        <a:rPr lang="en-US" dirty="0" smtClean="0"/>
                        <a:t>Age in years</a:t>
                      </a:r>
                      <a:endParaRPr lang="en-US" dirty="0"/>
                    </a:p>
                  </a:txBody>
                  <a:tcPr/>
                </a:tc>
                <a:tc>
                  <a:txBody>
                    <a:bodyPr/>
                    <a:lstStyle/>
                    <a:p>
                      <a:r>
                        <a:rPr lang="en-US" dirty="0" smtClean="0"/>
                        <a:t>float</a:t>
                      </a:r>
                      <a:endParaRPr lang="en-US" dirty="0"/>
                    </a:p>
                  </a:txBody>
                  <a:tcPr/>
                </a:tc>
                <a:tc>
                  <a:txBody>
                    <a:bodyPr/>
                    <a:lstStyle/>
                    <a:p>
                      <a:r>
                        <a:rPr lang="en-US" sz="1800" b="0" i="0" kern="1200" dirty="0" smtClean="0">
                          <a:solidFill>
                            <a:schemeClr val="dk1"/>
                          </a:solidFill>
                          <a:effectLst/>
                          <a:latin typeface="+mn-lt"/>
                          <a:ea typeface="+mn-ea"/>
                          <a:cs typeface="+mn-cs"/>
                        </a:rPr>
                        <a:t>Age is fractional if less than 1. If the age is estimated, is it in the form of xx.5</a:t>
                      </a:r>
                      <a:endParaRPr lang="en-US" dirty="0"/>
                    </a:p>
                  </a:txBody>
                  <a:tcPr/>
                </a:tc>
              </a:tr>
              <a:tr h="370840">
                <a:tc>
                  <a:txBody>
                    <a:bodyPr/>
                    <a:lstStyle/>
                    <a:p>
                      <a:r>
                        <a:rPr lang="en-US" dirty="0" err="1" smtClean="0"/>
                        <a:t>sibsp</a:t>
                      </a:r>
                      <a:endParaRPr lang="en-US" dirty="0"/>
                    </a:p>
                  </a:txBody>
                  <a:tcPr/>
                </a:tc>
                <a:tc>
                  <a:txBody>
                    <a:bodyPr/>
                    <a:lstStyle/>
                    <a:p>
                      <a:r>
                        <a:rPr lang="en-US" sz="1800" b="0" i="0" kern="1200" dirty="0" smtClean="0">
                          <a:solidFill>
                            <a:schemeClr val="dk1"/>
                          </a:solidFill>
                          <a:effectLst/>
                          <a:latin typeface="+mn-lt"/>
                          <a:ea typeface="+mn-ea"/>
                          <a:cs typeface="+mn-cs"/>
                        </a:rPr>
                        <a:t># of siblings / spouses aboard the Titanic</a:t>
                      </a:r>
                      <a:endParaRPr lang="en-US" dirty="0"/>
                    </a:p>
                  </a:txBody>
                  <a:tcPr/>
                </a:tc>
                <a:tc>
                  <a:txBody>
                    <a:bodyPr/>
                    <a:lstStyle/>
                    <a:p>
                      <a:r>
                        <a:rPr lang="en-US" dirty="0" err="1" smtClean="0"/>
                        <a:t>int</a:t>
                      </a:r>
                      <a:endParaRPr lang="en-US" dirty="0"/>
                    </a:p>
                  </a:txBody>
                  <a:tcPr/>
                </a:tc>
                <a:tc>
                  <a:txBody>
                    <a:bodyPr/>
                    <a:lstStyle/>
                    <a:p>
                      <a:endParaRPr lang="en-US" dirty="0"/>
                    </a:p>
                  </a:txBody>
                  <a:tcPr/>
                </a:tc>
              </a:tr>
              <a:tr h="370840">
                <a:tc>
                  <a:txBody>
                    <a:bodyPr/>
                    <a:lstStyle/>
                    <a:p>
                      <a:r>
                        <a:rPr lang="en-US" dirty="0" smtClean="0"/>
                        <a:t>parch</a:t>
                      </a:r>
                      <a:endParaRPr lang="en-US" dirty="0"/>
                    </a:p>
                  </a:txBody>
                  <a:tcPr/>
                </a:tc>
                <a:tc>
                  <a:txBody>
                    <a:bodyPr/>
                    <a:lstStyle/>
                    <a:p>
                      <a:r>
                        <a:rPr lang="en-US" sz="1800" b="0" i="0" kern="1200" dirty="0" smtClean="0">
                          <a:solidFill>
                            <a:schemeClr val="dk1"/>
                          </a:solidFill>
                          <a:effectLst/>
                          <a:latin typeface="+mn-lt"/>
                          <a:ea typeface="+mn-ea"/>
                          <a:cs typeface="+mn-cs"/>
                        </a:rPr>
                        <a:t># of parents / children aboard the Titanic</a:t>
                      </a:r>
                      <a:endParaRPr lang="en-US" dirty="0"/>
                    </a:p>
                  </a:txBody>
                  <a:tcPr/>
                </a:tc>
                <a:tc>
                  <a:txBody>
                    <a:bodyPr/>
                    <a:lstStyle/>
                    <a:p>
                      <a:r>
                        <a:rPr lang="en-US" dirty="0" err="1" smtClean="0"/>
                        <a:t>int</a:t>
                      </a:r>
                      <a:endParaRPr lang="en-US" dirty="0"/>
                    </a:p>
                  </a:txBody>
                  <a:tcPr/>
                </a:tc>
                <a:tc>
                  <a:txBody>
                    <a:bodyPr/>
                    <a:lstStyle/>
                    <a:p>
                      <a:endParaRPr lang="en-US" dirty="0"/>
                    </a:p>
                  </a:txBody>
                  <a:tcPr/>
                </a:tc>
              </a:tr>
              <a:tr h="370840">
                <a:tc>
                  <a:txBody>
                    <a:bodyPr/>
                    <a:lstStyle/>
                    <a:p>
                      <a:r>
                        <a:rPr lang="en-US" dirty="0" smtClean="0"/>
                        <a:t>ticket</a:t>
                      </a:r>
                      <a:endParaRPr lang="en-US" dirty="0"/>
                    </a:p>
                  </a:txBody>
                  <a:tcPr/>
                </a:tc>
                <a:tc>
                  <a:txBody>
                    <a:bodyPr/>
                    <a:lstStyle/>
                    <a:p>
                      <a:r>
                        <a:rPr lang="en-US" dirty="0" smtClean="0"/>
                        <a:t>Ticket number</a:t>
                      </a:r>
                      <a:endParaRPr lang="en-US" dirty="0"/>
                    </a:p>
                  </a:txBody>
                  <a:tcPr/>
                </a:tc>
                <a:tc>
                  <a:txBody>
                    <a:bodyPr/>
                    <a:lstStyle/>
                    <a:p>
                      <a:r>
                        <a:rPr lang="en-US" dirty="0" smtClean="0"/>
                        <a:t>string</a:t>
                      </a:r>
                      <a:endParaRPr lang="en-US" dirty="0"/>
                    </a:p>
                  </a:txBody>
                  <a:tcPr/>
                </a:tc>
                <a:tc>
                  <a:txBody>
                    <a:bodyPr/>
                    <a:lstStyle/>
                    <a:p>
                      <a:endParaRPr lang="en-US"/>
                    </a:p>
                  </a:txBody>
                  <a:tcPr/>
                </a:tc>
              </a:tr>
              <a:tr h="370840">
                <a:tc>
                  <a:txBody>
                    <a:bodyPr/>
                    <a:lstStyle/>
                    <a:p>
                      <a:r>
                        <a:rPr lang="en-US" dirty="0" smtClean="0"/>
                        <a:t>fare</a:t>
                      </a:r>
                      <a:endParaRPr lang="en-US" dirty="0"/>
                    </a:p>
                  </a:txBody>
                  <a:tcPr/>
                </a:tc>
                <a:tc>
                  <a:txBody>
                    <a:bodyPr/>
                    <a:lstStyle/>
                    <a:p>
                      <a:r>
                        <a:rPr lang="en-US" dirty="0" smtClean="0"/>
                        <a:t>Passenger fare</a:t>
                      </a:r>
                      <a:endParaRPr lang="en-US" dirty="0"/>
                    </a:p>
                  </a:txBody>
                  <a:tcPr/>
                </a:tc>
                <a:tc>
                  <a:txBody>
                    <a:bodyPr/>
                    <a:lstStyle/>
                    <a:p>
                      <a:r>
                        <a:rPr lang="en-US" dirty="0" smtClean="0"/>
                        <a:t>float</a:t>
                      </a:r>
                      <a:endParaRPr lang="en-US" dirty="0"/>
                    </a:p>
                  </a:txBody>
                  <a:tcPr/>
                </a:tc>
                <a:tc>
                  <a:txBody>
                    <a:bodyPr/>
                    <a:lstStyle/>
                    <a:p>
                      <a:endParaRPr lang="en-US"/>
                    </a:p>
                  </a:txBody>
                  <a:tcPr/>
                </a:tc>
              </a:tr>
              <a:tr h="370840">
                <a:tc>
                  <a:txBody>
                    <a:bodyPr/>
                    <a:lstStyle/>
                    <a:p>
                      <a:r>
                        <a:rPr lang="en-US" dirty="0" smtClean="0"/>
                        <a:t>cabin</a:t>
                      </a:r>
                      <a:endParaRPr lang="en-US" dirty="0"/>
                    </a:p>
                  </a:txBody>
                  <a:tcPr/>
                </a:tc>
                <a:tc>
                  <a:txBody>
                    <a:bodyPr/>
                    <a:lstStyle/>
                    <a:p>
                      <a:r>
                        <a:rPr lang="en-US" dirty="0" smtClean="0"/>
                        <a:t>Cabin number</a:t>
                      </a:r>
                      <a:endParaRPr lang="en-US" dirty="0"/>
                    </a:p>
                  </a:txBody>
                  <a:tcPr/>
                </a:tc>
                <a:tc>
                  <a:txBody>
                    <a:bodyPr/>
                    <a:lstStyle/>
                    <a:p>
                      <a:r>
                        <a:rPr lang="en-US" dirty="0" smtClean="0"/>
                        <a:t>string</a:t>
                      </a:r>
                      <a:endParaRPr lang="en-US" dirty="0"/>
                    </a:p>
                  </a:txBody>
                  <a:tcPr/>
                </a:tc>
                <a:tc>
                  <a:txBody>
                    <a:bodyPr/>
                    <a:lstStyle/>
                    <a:p>
                      <a:endParaRPr lang="en-US"/>
                    </a:p>
                  </a:txBody>
                  <a:tcPr/>
                </a:tc>
              </a:tr>
              <a:tr h="370840">
                <a:tc>
                  <a:txBody>
                    <a:bodyPr/>
                    <a:lstStyle/>
                    <a:p>
                      <a:r>
                        <a:rPr lang="en-US" dirty="0" smtClean="0"/>
                        <a:t>embarked</a:t>
                      </a:r>
                      <a:endParaRPr lang="en-US" dirty="0"/>
                    </a:p>
                  </a:txBody>
                  <a:tcPr/>
                </a:tc>
                <a:tc>
                  <a:txBody>
                    <a:bodyPr/>
                    <a:lstStyle/>
                    <a:p>
                      <a:r>
                        <a:rPr lang="en-US" dirty="0" smtClean="0"/>
                        <a:t>Port of Embarkation</a:t>
                      </a:r>
                      <a:endParaRPr lang="en-US" dirty="0"/>
                    </a:p>
                  </a:txBody>
                  <a:tcPr/>
                </a:tc>
                <a:tc>
                  <a:txBody>
                    <a:bodyPr/>
                    <a:lstStyle/>
                    <a:p>
                      <a:r>
                        <a:rPr lang="en-US" dirty="0" smtClean="0"/>
                        <a:t>string</a:t>
                      </a:r>
                      <a:endParaRPr lang="en-US" dirty="0"/>
                    </a:p>
                  </a:txBody>
                  <a:tcPr/>
                </a:tc>
                <a:tc>
                  <a:txBody>
                    <a:bodyPr/>
                    <a:lstStyle/>
                    <a:p>
                      <a:r>
                        <a:rPr lang="en-US" sz="1800" b="0" i="0" kern="1200" dirty="0" smtClean="0">
                          <a:solidFill>
                            <a:schemeClr val="dk1"/>
                          </a:solidFill>
                          <a:effectLst/>
                          <a:latin typeface="+mn-lt"/>
                          <a:ea typeface="+mn-ea"/>
                          <a:cs typeface="+mn-cs"/>
                        </a:rPr>
                        <a:t>C = Cherbourg, Q = Queenstown, S = Southampton</a:t>
                      </a:r>
                      <a:endParaRPr lang="en-US" dirty="0"/>
                    </a:p>
                  </a:txBody>
                  <a:tcPr/>
                </a:tc>
              </a:tr>
            </a:tbl>
          </a:graphicData>
        </a:graphic>
      </p:graphicFrame>
    </p:spTree>
    <p:extLst>
      <p:ext uri="{BB962C8B-B14F-4D97-AF65-F5344CB8AC3E}">
        <p14:creationId xmlns:p14="http://schemas.microsoft.com/office/powerpoint/2010/main" val="552457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Titanic example TF implementation</a:t>
            </a:r>
            <a:endParaRPr lang="en-US" dirty="0"/>
          </a:p>
        </p:txBody>
      </p:sp>
      <p:sp>
        <p:nvSpPr>
          <p:cNvPr id="3" name="Content Placeholder 2"/>
          <p:cNvSpPr>
            <a:spLocks noGrp="1"/>
          </p:cNvSpPr>
          <p:nvPr>
            <p:ph idx="1"/>
          </p:nvPr>
        </p:nvSpPr>
        <p:spPr/>
        <p:txBody>
          <a:bodyPr/>
          <a:lstStyle/>
          <a:p>
            <a:r>
              <a:rPr lang="en-US" dirty="0" smtClean="0"/>
              <a:t>Codes from: </a:t>
            </a:r>
            <a:r>
              <a:rPr lang="en-US" dirty="0" smtClean="0">
                <a:hlinkClick r:id="rId2"/>
              </a:rPr>
              <a:t>https://github.com/wangchen1ren/Titanic</a:t>
            </a:r>
            <a:endParaRPr lang="en-US" dirty="0" smtClean="0"/>
          </a:p>
          <a:p>
            <a:r>
              <a:rPr lang="en-US" dirty="0" smtClean="0"/>
              <a:t>Only for this tutorial use, please do not spread the code</a:t>
            </a:r>
          </a:p>
        </p:txBody>
      </p:sp>
    </p:spTree>
    <p:extLst>
      <p:ext uri="{BB962C8B-B14F-4D97-AF65-F5344CB8AC3E}">
        <p14:creationId xmlns:p14="http://schemas.microsoft.com/office/powerpoint/2010/main" val="11826295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 Dataflow Graph</a:t>
            </a:r>
            <a:endParaRPr lang="en-US" dirty="0"/>
          </a:p>
        </p:txBody>
      </p:sp>
      <p:sp>
        <p:nvSpPr>
          <p:cNvPr id="3" name="Content Placeholder 2"/>
          <p:cNvSpPr>
            <a:spLocks noGrp="1"/>
          </p:cNvSpPr>
          <p:nvPr>
            <p:ph idx="1"/>
          </p:nvPr>
        </p:nvSpPr>
        <p:spPr/>
        <p:txBody>
          <a:bodyPr/>
          <a:lstStyle/>
          <a:p>
            <a:r>
              <a:rPr lang="en-US" dirty="0" smtClean="0"/>
              <a:t>Insert placeholders </a:t>
            </a:r>
            <a:r>
              <a:rPr lang="en-US" dirty="0"/>
              <a:t>for </a:t>
            </a:r>
            <a:r>
              <a:rPr lang="en-US" dirty="0" smtClean="0"/>
              <a:t>tensors </a:t>
            </a:r>
            <a:r>
              <a:rPr lang="en-US" dirty="0"/>
              <a:t>that will be always fed</a:t>
            </a:r>
            <a:r>
              <a:rPr lang="en-US" dirty="0" smtClean="0"/>
              <a:t>.</a:t>
            </a:r>
          </a:p>
          <a:p>
            <a:r>
              <a:rPr lang="en-US" dirty="0" smtClean="0"/>
              <a:t>Declare all the variables</a:t>
            </a:r>
          </a:p>
          <a:p>
            <a:r>
              <a:rPr lang="en-US" dirty="0" smtClean="0"/>
              <a:t>Build forward propagation flow</a:t>
            </a:r>
          </a:p>
          <a:p>
            <a:r>
              <a:rPr lang="en-US" dirty="0" smtClean="0"/>
              <a:t>Declare cost(loss) function</a:t>
            </a:r>
          </a:p>
          <a:p>
            <a:r>
              <a:rPr lang="en-US" dirty="0" smtClean="0"/>
              <a:t>Add optimizer for backpropagation</a:t>
            </a:r>
            <a:endParaRPr lang="en-US" dirty="0"/>
          </a:p>
        </p:txBody>
      </p:sp>
    </p:spTree>
    <p:extLst>
      <p:ext uri="{BB962C8B-B14F-4D97-AF65-F5344CB8AC3E}">
        <p14:creationId xmlns:p14="http://schemas.microsoft.com/office/powerpoint/2010/main" val="187435707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Agenda</a:t>
            </a:r>
            <a:endParaRPr lang="en-US" dirty="0"/>
          </a:p>
        </p:txBody>
      </p:sp>
      <p:sp>
        <p:nvSpPr>
          <p:cNvPr id="3" name="Content Placeholder 2"/>
          <p:cNvSpPr>
            <a:spLocks noGrp="1"/>
          </p:cNvSpPr>
          <p:nvPr>
            <p:ph idx="1"/>
          </p:nvPr>
        </p:nvSpPr>
        <p:spPr/>
        <p:txBody>
          <a:bodyPr/>
          <a:lstStyle/>
          <a:p>
            <a:pPr>
              <a:lnSpc>
                <a:spcPct val="150000"/>
              </a:lnSpc>
            </a:pPr>
            <a:r>
              <a:rPr lang="en-US" altLang="zh-CN" dirty="0" smtClean="0"/>
              <a:t>Quickly</a:t>
            </a:r>
            <a:r>
              <a:rPr lang="zh-CN" altLang="en-US" dirty="0" smtClean="0"/>
              <a:t> </a:t>
            </a:r>
            <a:r>
              <a:rPr lang="en-US" altLang="zh-CN" dirty="0" smtClean="0"/>
              <a:t>go</a:t>
            </a:r>
            <a:r>
              <a:rPr lang="zh-CN" altLang="en-US" dirty="0" smtClean="0"/>
              <a:t> </a:t>
            </a:r>
            <a:r>
              <a:rPr lang="en-US" altLang="zh-CN" dirty="0" smtClean="0"/>
              <a:t>over</a:t>
            </a:r>
            <a:r>
              <a:rPr lang="zh-CN" altLang="en-US" dirty="0" smtClean="0"/>
              <a:t> </a:t>
            </a:r>
            <a:r>
              <a:rPr lang="en-US" altLang="zh-CN" dirty="0" smtClean="0"/>
              <a:t>Youtube-8M</a:t>
            </a:r>
            <a:r>
              <a:rPr lang="zh-CN" altLang="en-US" dirty="0" smtClean="0"/>
              <a:t> </a:t>
            </a:r>
            <a:r>
              <a:rPr lang="en-US" altLang="zh-CN" dirty="0" err="1" smtClean="0"/>
              <a:t>Kaggle</a:t>
            </a:r>
            <a:r>
              <a:rPr lang="zh-CN" altLang="en-US" dirty="0" smtClean="0"/>
              <a:t> </a:t>
            </a:r>
            <a:r>
              <a:rPr lang="en-US" altLang="zh-CN" dirty="0" smtClean="0"/>
              <a:t>Competition</a:t>
            </a:r>
          </a:p>
          <a:p>
            <a:pPr>
              <a:lnSpc>
                <a:spcPct val="150000"/>
              </a:lnSpc>
            </a:pPr>
            <a:r>
              <a:rPr lang="en-US" altLang="zh-CN" dirty="0" smtClean="0"/>
              <a:t>Introduction</a:t>
            </a:r>
            <a:r>
              <a:rPr lang="zh-CN" altLang="en-US" dirty="0" smtClean="0"/>
              <a:t> </a:t>
            </a:r>
            <a:r>
              <a:rPr lang="en-US" altLang="zh-CN" dirty="0" smtClean="0"/>
              <a:t>to</a:t>
            </a:r>
            <a:r>
              <a:rPr lang="zh-CN" altLang="en-US" dirty="0" smtClean="0"/>
              <a:t> </a:t>
            </a:r>
            <a:r>
              <a:rPr lang="en-US" altLang="zh-CN" dirty="0" err="1" smtClean="0"/>
              <a:t>TensorFlow</a:t>
            </a:r>
            <a:endParaRPr lang="en-US" altLang="zh-CN" dirty="0" smtClean="0"/>
          </a:p>
          <a:p>
            <a:pPr>
              <a:lnSpc>
                <a:spcPct val="150000"/>
              </a:lnSpc>
            </a:pPr>
            <a:r>
              <a:rPr lang="en-US" altLang="zh-CN" dirty="0" smtClean="0"/>
              <a:t>Titanic</a:t>
            </a:r>
            <a:r>
              <a:rPr lang="zh-CN" altLang="en-US" dirty="0" smtClean="0"/>
              <a:t> </a:t>
            </a:r>
            <a:r>
              <a:rPr lang="en-US" altLang="zh-CN" dirty="0" smtClean="0"/>
              <a:t>data</a:t>
            </a:r>
            <a:r>
              <a:rPr lang="zh-CN" altLang="en-US" dirty="0" smtClean="0"/>
              <a:t> </a:t>
            </a:r>
            <a:r>
              <a:rPr lang="en-US" altLang="zh-CN" dirty="0" smtClean="0"/>
              <a:t>TF</a:t>
            </a:r>
            <a:r>
              <a:rPr lang="zh-CN" altLang="en-US" dirty="0" smtClean="0"/>
              <a:t> </a:t>
            </a:r>
            <a:r>
              <a:rPr lang="en-US" altLang="zh-CN" dirty="0" smtClean="0"/>
              <a:t>implementation</a:t>
            </a:r>
            <a:r>
              <a:rPr lang="zh-CN" altLang="en-US" dirty="0" smtClean="0"/>
              <a:t> </a:t>
            </a:r>
            <a:endParaRPr lang="en-US" altLang="zh-CN" dirty="0" smtClean="0"/>
          </a:p>
          <a:p>
            <a:pPr>
              <a:lnSpc>
                <a:spcPct val="150000"/>
              </a:lnSpc>
            </a:pPr>
            <a:r>
              <a:rPr lang="en-US" altLang="zh-CN" dirty="0" smtClean="0"/>
              <a:t>Convolutional</a:t>
            </a:r>
            <a:r>
              <a:rPr lang="zh-CN" altLang="en-US" dirty="0" smtClean="0"/>
              <a:t> </a:t>
            </a:r>
            <a:r>
              <a:rPr lang="en-US" altLang="zh-CN" dirty="0" smtClean="0"/>
              <a:t>Neural</a:t>
            </a:r>
            <a:r>
              <a:rPr lang="zh-CN" altLang="en-US" dirty="0" smtClean="0"/>
              <a:t> </a:t>
            </a:r>
            <a:r>
              <a:rPr lang="en-US" altLang="zh-CN" dirty="0" smtClean="0"/>
              <a:t>Network</a:t>
            </a:r>
            <a:r>
              <a:rPr lang="zh-CN" altLang="en-US" dirty="0" smtClean="0"/>
              <a:t> </a:t>
            </a:r>
            <a:r>
              <a:rPr lang="en-US" altLang="zh-CN" dirty="0" smtClean="0"/>
              <a:t>(CNN)</a:t>
            </a:r>
          </a:p>
          <a:p>
            <a:pPr>
              <a:lnSpc>
                <a:spcPct val="150000"/>
              </a:lnSpc>
            </a:pPr>
            <a:r>
              <a:rPr lang="en-US" altLang="zh-CN" dirty="0" smtClean="0"/>
              <a:t>Recurrent</a:t>
            </a:r>
            <a:r>
              <a:rPr lang="zh-CN" altLang="en-US" dirty="0" smtClean="0"/>
              <a:t> </a:t>
            </a:r>
            <a:r>
              <a:rPr lang="en-US" altLang="zh-CN" dirty="0" smtClean="0"/>
              <a:t>Neural</a:t>
            </a:r>
            <a:r>
              <a:rPr lang="zh-CN" altLang="en-US" dirty="0" smtClean="0"/>
              <a:t> </a:t>
            </a:r>
            <a:r>
              <a:rPr lang="en-US" altLang="zh-CN" dirty="0" smtClean="0"/>
              <a:t>Network</a:t>
            </a:r>
            <a:r>
              <a:rPr lang="zh-CN" altLang="en-US" dirty="0" smtClean="0"/>
              <a:t> </a:t>
            </a:r>
            <a:r>
              <a:rPr lang="en-US" altLang="zh-CN" dirty="0" smtClean="0"/>
              <a:t>(RNN)</a:t>
            </a:r>
            <a:r>
              <a:rPr lang="zh-CN" altLang="en-US" dirty="0" smtClean="0"/>
              <a:t> </a:t>
            </a:r>
            <a:r>
              <a:rPr lang="en-US" altLang="zh-CN" dirty="0" smtClean="0"/>
              <a:t>&amp;</a:t>
            </a:r>
            <a:r>
              <a:rPr lang="zh-CN" altLang="en-US" dirty="0" smtClean="0"/>
              <a:t> </a:t>
            </a:r>
            <a:r>
              <a:rPr lang="en-US" altLang="zh-CN" dirty="0" smtClean="0"/>
              <a:t>Long</a:t>
            </a:r>
            <a:r>
              <a:rPr lang="zh-CN" altLang="en-US" dirty="0" smtClean="0"/>
              <a:t> </a:t>
            </a:r>
            <a:r>
              <a:rPr lang="en-US" altLang="zh-CN" dirty="0" smtClean="0"/>
              <a:t>Short-Term</a:t>
            </a:r>
            <a:r>
              <a:rPr lang="zh-CN" altLang="en-US" dirty="0" smtClean="0"/>
              <a:t> </a:t>
            </a:r>
            <a:r>
              <a:rPr lang="en-US" altLang="zh-CN" dirty="0" smtClean="0"/>
              <a:t>Memory</a:t>
            </a:r>
            <a:r>
              <a:rPr lang="zh-CN" altLang="en-US" dirty="0" smtClean="0"/>
              <a:t> </a:t>
            </a:r>
            <a:r>
              <a:rPr lang="en-US" altLang="zh-CN" dirty="0" smtClean="0"/>
              <a:t>(LSTM)</a:t>
            </a:r>
          </a:p>
        </p:txBody>
      </p:sp>
      <p:sp>
        <p:nvSpPr>
          <p:cNvPr id="4" name="Title 1"/>
          <p:cNvSpPr txBox="1">
            <a:spLocks/>
          </p:cNvSpPr>
          <p:nvPr/>
        </p:nvSpPr>
        <p:spPr>
          <a:xfrm>
            <a:off x="838200" y="39163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Agenda</a:t>
            </a:r>
            <a:endParaRPr lang="en-US" dirty="0"/>
          </a:p>
        </p:txBody>
      </p:sp>
    </p:spTree>
    <p:extLst>
      <p:ext uri="{BB962C8B-B14F-4D97-AF65-F5344CB8AC3E}">
        <p14:creationId xmlns:p14="http://schemas.microsoft.com/office/powerpoint/2010/main" val="189522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Build</a:t>
            </a:r>
            <a:r>
              <a:rPr lang="zh-CN" altLang="en-US" dirty="0" smtClean="0"/>
              <a:t> </a:t>
            </a:r>
            <a:r>
              <a:rPr lang="en-US" altLang="zh-CN" dirty="0" smtClean="0"/>
              <a:t>training</a:t>
            </a:r>
            <a:r>
              <a:rPr lang="zh-CN" altLang="en-US" dirty="0" smtClean="0"/>
              <a:t> </a:t>
            </a:r>
            <a:r>
              <a:rPr lang="en-US" altLang="zh-CN" dirty="0" smtClean="0"/>
              <a:t>session</a:t>
            </a:r>
            <a:endParaRPr lang="en-US" dirty="0"/>
          </a:p>
        </p:txBody>
      </p:sp>
      <p:sp>
        <p:nvSpPr>
          <p:cNvPr id="3" name="Content Placeholder 2"/>
          <p:cNvSpPr>
            <a:spLocks noGrp="1"/>
          </p:cNvSpPr>
          <p:nvPr>
            <p:ph idx="1"/>
          </p:nvPr>
        </p:nvSpPr>
        <p:spPr/>
        <p:txBody>
          <a:bodyPr/>
          <a:lstStyle/>
          <a:p>
            <a:r>
              <a:rPr lang="en-US" altLang="zh-CN" dirty="0" smtClean="0"/>
              <a:t>Initialize</a:t>
            </a:r>
            <a:r>
              <a:rPr lang="zh-CN" altLang="en-US" dirty="0" smtClean="0"/>
              <a:t> </a:t>
            </a:r>
            <a:r>
              <a:rPr lang="en-US" altLang="zh-CN" dirty="0" smtClean="0"/>
              <a:t>all</a:t>
            </a:r>
            <a:r>
              <a:rPr lang="zh-CN" altLang="en-US" dirty="0" smtClean="0"/>
              <a:t> </a:t>
            </a:r>
            <a:r>
              <a:rPr lang="en-US" altLang="zh-CN" dirty="0" smtClean="0"/>
              <a:t>the</a:t>
            </a:r>
            <a:r>
              <a:rPr lang="zh-CN" altLang="en-US" dirty="0" smtClean="0"/>
              <a:t> </a:t>
            </a:r>
            <a:r>
              <a:rPr lang="en-US" altLang="zh-CN" dirty="0" smtClean="0"/>
              <a:t>variables</a:t>
            </a:r>
            <a:r>
              <a:rPr lang="zh-CN" altLang="en-US" dirty="0" smtClean="0"/>
              <a:t> </a:t>
            </a:r>
            <a:r>
              <a:rPr lang="en-US" altLang="zh-CN" dirty="0" smtClean="0"/>
              <a:t>for</a:t>
            </a:r>
            <a:r>
              <a:rPr lang="zh-CN" altLang="en-US" dirty="0" smtClean="0"/>
              <a:t> </a:t>
            </a:r>
            <a:r>
              <a:rPr lang="en-US" altLang="zh-CN" dirty="0" smtClean="0"/>
              <a:t>the</a:t>
            </a:r>
            <a:r>
              <a:rPr lang="zh-CN" altLang="en-US" dirty="0" smtClean="0"/>
              <a:t> </a:t>
            </a:r>
            <a:r>
              <a:rPr lang="en-US" altLang="zh-CN" dirty="0" smtClean="0"/>
              <a:t>1</a:t>
            </a:r>
            <a:r>
              <a:rPr lang="en-US" altLang="zh-CN" baseline="30000" dirty="0" smtClean="0"/>
              <a:t>st</a:t>
            </a:r>
            <a:r>
              <a:rPr lang="zh-CN" altLang="en-US" dirty="0" smtClean="0"/>
              <a:t> </a:t>
            </a:r>
            <a:r>
              <a:rPr lang="en-US" altLang="zh-CN" dirty="0" smtClean="0"/>
              <a:t>training:</a:t>
            </a:r>
            <a:r>
              <a:rPr lang="zh-CN" altLang="en-US" dirty="0" smtClean="0"/>
              <a:t> </a:t>
            </a:r>
            <a:r>
              <a:rPr lang="en-US" altLang="zh-CN" dirty="0" err="1" smtClean="0"/>
              <a:t>tf.global_variables_initializer</a:t>
            </a:r>
            <a:r>
              <a:rPr lang="en-US" altLang="zh-CN" dirty="0" smtClean="0"/>
              <a:t>().run()</a:t>
            </a:r>
          </a:p>
          <a:p>
            <a:r>
              <a:rPr lang="en-US" altLang="zh-CN" dirty="0" smtClean="0"/>
              <a:t>Replace</a:t>
            </a:r>
            <a:r>
              <a:rPr lang="zh-CN" altLang="en-US" dirty="0" smtClean="0"/>
              <a:t> </a:t>
            </a:r>
            <a:r>
              <a:rPr lang="en-US" altLang="zh-CN" dirty="0" smtClean="0"/>
              <a:t>placeholders</a:t>
            </a:r>
            <a:r>
              <a:rPr lang="zh-CN" altLang="en-US" dirty="0" smtClean="0"/>
              <a:t> </a:t>
            </a:r>
            <a:r>
              <a:rPr lang="en-US" altLang="zh-CN" dirty="0" smtClean="0"/>
              <a:t>with</a:t>
            </a:r>
            <a:r>
              <a:rPr lang="zh-CN" altLang="en-US" dirty="0" smtClean="0"/>
              <a:t> </a:t>
            </a:r>
            <a:r>
              <a:rPr lang="en-US" altLang="zh-CN" dirty="0" smtClean="0"/>
              <a:t>real</a:t>
            </a:r>
            <a:r>
              <a:rPr lang="zh-CN" altLang="en-US" dirty="0" smtClean="0"/>
              <a:t> </a:t>
            </a:r>
            <a:r>
              <a:rPr lang="en-US" altLang="zh-CN" dirty="0" smtClean="0"/>
              <a:t>values:</a:t>
            </a:r>
            <a:r>
              <a:rPr lang="zh-CN" altLang="en-US" dirty="0" smtClean="0"/>
              <a:t> </a:t>
            </a:r>
            <a:r>
              <a:rPr lang="en-US" altLang="zh-CN" dirty="0" err="1" smtClean="0"/>
              <a:t>Session.run</a:t>
            </a:r>
            <a:r>
              <a:rPr lang="en-US" altLang="zh-CN" dirty="0" smtClean="0"/>
              <a:t>(fetches,</a:t>
            </a:r>
            <a:r>
              <a:rPr lang="zh-CN" altLang="en-US" dirty="0" smtClean="0"/>
              <a:t> </a:t>
            </a:r>
            <a:r>
              <a:rPr lang="en-US" altLang="zh-CN" dirty="0" err="1" smtClean="0"/>
              <a:t>feed_dict</a:t>
            </a:r>
            <a:r>
              <a:rPr lang="en-US" altLang="zh-CN" dirty="0" smtClean="0"/>
              <a:t>)</a:t>
            </a:r>
          </a:p>
          <a:p>
            <a:r>
              <a:rPr lang="en-US" altLang="zh-CN" dirty="0" smtClean="0"/>
              <a:t>If</a:t>
            </a:r>
            <a:r>
              <a:rPr lang="zh-CN" altLang="en-US" dirty="0" smtClean="0"/>
              <a:t> </a:t>
            </a:r>
            <a:r>
              <a:rPr lang="en-US" altLang="zh-CN" dirty="0" smtClean="0"/>
              <a:t>node</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tensor,</a:t>
            </a:r>
            <a:r>
              <a:rPr lang="zh-CN" altLang="en-US" dirty="0" smtClean="0"/>
              <a:t> </a:t>
            </a:r>
            <a:r>
              <a:rPr lang="en-US" altLang="zh-CN" dirty="0" smtClean="0"/>
              <a:t>return</a:t>
            </a:r>
            <a:r>
              <a:rPr lang="zh-CN" altLang="en-US" dirty="0" smtClean="0"/>
              <a:t> </a:t>
            </a:r>
            <a:r>
              <a:rPr lang="en-US" altLang="zh-CN" dirty="0" smtClean="0"/>
              <a:t>value,</a:t>
            </a:r>
            <a:r>
              <a:rPr lang="zh-CN" altLang="en-US" dirty="0" smtClean="0"/>
              <a:t> </a:t>
            </a:r>
            <a:r>
              <a:rPr lang="en-US" altLang="zh-CN" dirty="0" smtClean="0"/>
              <a:t>if</a:t>
            </a:r>
            <a:r>
              <a:rPr lang="zh-CN" altLang="en-US" dirty="0" smtClean="0"/>
              <a:t> </a:t>
            </a:r>
            <a:r>
              <a:rPr lang="en-US" altLang="zh-CN" dirty="0" smtClean="0"/>
              <a:t>an</a:t>
            </a:r>
            <a:r>
              <a:rPr lang="zh-CN" altLang="en-US" dirty="0" smtClean="0"/>
              <a:t> </a:t>
            </a:r>
            <a:r>
              <a:rPr lang="en-US" altLang="zh-CN" dirty="0" smtClean="0"/>
              <a:t>ops,</a:t>
            </a:r>
            <a:r>
              <a:rPr lang="zh-CN" altLang="en-US" dirty="0" smtClean="0"/>
              <a:t> </a:t>
            </a:r>
            <a:r>
              <a:rPr lang="en-US" altLang="zh-CN" dirty="0" smtClean="0"/>
              <a:t>return</a:t>
            </a:r>
            <a:r>
              <a:rPr lang="zh-CN" altLang="en-US" dirty="0"/>
              <a:t> </a:t>
            </a:r>
            <a:r>
              <a:rPr lang="en-US" altLang="zh-CN" dirty="0" smtClean="0"/>
              <a:t>None</a:t>
            </a:r>
          </a:p>
          <a:p>
            <a:r>
              <a:rPr lang="en-US" altLang="zh-CN" dirty="0" smtClean="0"/>
              <a:t>Save</a:t>
            </a:r>
            <a:r>
              <a:rPr lang="zh-CN" altLang="en-US" dirty="0" smtClean="0"/>
              <a:t> </a:t>
            </a:r>
            <a:r>
              <a:rPr lang="en-US" altLang="zh-CN" dirty="0" smtClean="0"/>
              <a:t>and</a:t>
            </a:r>
            <a:r>
              <a:rPr lang="zh-CN" altLang="en-US" dirty="0" smtClean="0"/>
              <a:t> </a:t>
            </a:r>
            <a:r>
              <a:rPr lang="en-US" altLang="zh-CN" dirty="0" smtClean="0"/>
              <a:t>restore</a:t>
            </a:r>
            <a:r>
              <a:rPr lang="zh-CN" altLang="en-US" dirty="0" smtClean="0"/>
              <a:t> </a:t>
            </a:r>
            <a:r>
              <a:rPr lang="en-US" altLang="zh-CN" dirty="0" smtClean="0"/>
              <a:t>checkpoints:</a:t>
            </a:r>
            <a:r>
              <a:rPr lang="zh-CN" altLang="en-US" dirty="0" smtClean="0"/>
              <a:t> </a:t>
            </a:r>
            <a:r>
              <a:rPr lang="en-US" altLang="zh-CN" dirty="0" err="1" smtClean="0"/>
              <a:t>Saver.save</a:t>
            </a:r>
            <a:r>
              <a:rPr lang="en-US" altLang="zh-CN" dirty="0" smtClean="0"/>
              <a:t>()</a:t>
            </a:r>
            <a:r>
              <a:rPr lang="zh-CN" altLang="en-US" dirty="0" smtClean="0"/>
              <a:t> </a:t>
            </a:r>
            <a:r>
              <a:rPr lang="en-US" altLang="zh-CN" dirty="0" smtClean="0"/>
              <a:t>&amp;</a:t>
            </a:r>
            <a:r>
              <a:rPr lang="zh-CN" altLang="en-US" dirty="0" smtClean="0"/>
              <a:t> </a:t>
            </a:r>
            <a:r>
              <a:rPr lang="en-US" altLang="zh-CN" dirty="0" err="1" smtClean="0"/>
              <a:t>Saver.restore</a:t>
            </a:r>
            <a:r>
              <a:rPr lang="en-US" altLang="zh-CN" dirty="0" smtClean="0"/>
              <a:t>()</a:t>
            </a:r>
          </a:p>
          <a:p>
            <a:r>
              <a:rPr lang="en-US" altLang="zh-CN" dirty="0" smtClean="0"/>
              <a:t>Store</a:t>
            </a:r>
            <a:r>
              <a:rPr lang="zh-CN" altLang="en-US" dirty="0" smtClean="0"/>
              <a:t> </a:t>
            </a:r>
            <a:r>
              <a:rPr lang="en-US" altLang="zh-CN" dirty="0" smtClean="0"/>
              <a:t>summary</a:t>
            </a:r>
            <a:r>
              <a:rPr lang="zh-CN" altLang="en-US" dirty="0" smtClean="0"/>
              <a:t> </a:t>
            </a:r>
            <a:r>
              <a:rPr lang="en-US" altLang="zh-CN" dirty="0" smtClean="0"/>
              <a:t>data</a:t>
            </a:r>
            <a:r>
              <a:rPr lang="zh-CN" altLang="en-US" dirty="0" smtClean="0"/>
              <a:t> </a:t>
            </a:r>
            <a:r>
              <a:rPr lang="en-US" altLang="zh-CN" dirty="0" smtClean="0"/>
              <a:t>for</a:t>
            </a:r>
            <a:r>
              <a:rPr lang="zh-CN" altLang="en-US" dirty="0" smtClean="0"/>
              <a:t> </a:t>
            </a:r>
            <a:r>
              <a:rPr lang="en-US" altLang="zh-CN" dirty="0" err="1" smtClean="0"/>
              <a:t>TensorBoard</a:t>
            </a:r>
            <a:r>
              <a:rPr lang="zh-CN" altLang="en-US" dirty="0" smtClean="0"/>
              <a:t> </a:t>
            </a:r>
            <a:r>
              <a:rPr lang="en-US" altLang="zh-CN" dirty="0" smtClean="0"/>
              <a:t>visualization:</a:t>
            </a:r>
            <a:r>
              <a:rPr lang="zh-CN" altLang="en-US" dirty="0" smtClean="0"/>
              <a:t> </a:t>
            </a:r>
            <a:r>
              <a:rPr lang="en-US" altLang="zh-CN" dirty="0" err="1" smtClean="0"/>
              <a:t>tf.summary</a:t>
            </a:r>
            <a:endParaRPr lang="en-US" altLang="zh-CN" dirty="0" smtClean="0"/>
          </a:p>
          <a:p>
            <a:r>
              <a:rPr lang="en-US" dirty="0" smtClean="0"/>
              <a:t>Command to run </a:t>
            </a:r>
            <a:r>
              <a:rPr lang="en-US" dirty="0" err="1" smtClean="0"/>
              <a:t>TensorBoard</a:t>
            </a:r>
            <a:r>
              <a:rPr lang="en-US" dirty="0" smtClean="0"/>
              <a:t>: </a:t>
            </a:r>
            <a:r>
              <a:rPr lang="en-US" dirty="0" err="1" smtClean="0"/>
              <a:t>tensorboard</a:t>
            </a:r>
            <a:r>
              <a:rPr lang="en-US" dirty="0" smtClean="0"/>
              <a:t> --</a:t>
            </a:r>
            <a:r>
              <a:rPr lang="en-US" dirty="0" err="1" smtClean="0"/>
              <a:t>logdir</a:t>
            </a:r>
            <a:r>
              <a:rPr lang="en-US" dirty="0" smtClean="0"/>
              <a:t>=./logs</a:t>
            </a:r>
            <a:endParaRPr lang="en-US" dirty="0"/>
          </a:p>
        </p:txBody>
      </p:sp>
    </p:spTree>
    <p:extLst>
      <p:ext uri="{BB962C8B-B14F-4D97-AF65-F5344CB8AC3E}">
        <p14:creationId xmlns:p14="http://schemas.microsoft.com/office/powerpoint/2010/main" val="643766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 Learn</a:t>
            </a:r>
            <a:endParaRPr lang="en-US" dirty="0"/>
          </a:p>
        </p:txBody>
      </p:sp>
      <p:sp>
        <p:nvSpPr>
          <p:cNvPr id="3" name="Content Placeholder 2"/>
          <p:cNvSpPr>
            <a:spLocks noGrp="1"/>
          </p:cNvSpPr>
          <p:nvPr>
            <p:ph idx="1"/>
          </p:nvPr>
        </p:nvSpPr>
        <p:spPr/>
        <p:txBody>
          <a:bodyPr/>
          <a:lstStyle/>
          <a:p>
            <a:r>
              <a:rPr lang="en-US" dirty="0" err="1" smtClean="0"/>
              <a:t>TFlearn</a:t>
            </a:r>
            <a:r>
              <a:rPr lang="en-US" dirty="0" smtClean="0"/>
              <a:t> </a:t>
            </a:r>
            <a:r>
              <a:rPr lang="en-US" dirty="0"/>
              <a:t>is a modular and transparent deep learning library built on top of </a:t>
            </a:r>
            <a:r>
              <a:rPr lang="en-US" dirty="0" err="1"/>
              <a:t>Tensorflow</a:t>
            </a:r>
            <a:r>
              <a:rPr lang="en-US" dirty="0"/>
              <a:t>. It was designed to provide a higher-level API to </a:t>
            </a:r>
            <a:r>
              <a:rPr lang="en-US" dirty="0" err="1"/>
              <a:t>TensorFlow</a:t>
            </a:r>
            <a:r>
              <a:rPr lang="en-US" dirty="0"/>
              <a:t> in order to facilitate and speed-up experimentations, while remaining fully transparent and compatible with it</a:t>
            </a:r>
            <a:r>
              <a:rPr lang="en-US" dirty="0" smtClean="0"/>
              <a:t>.</a:t>
            </a:r>
          </a:p>
          <a:p>
            <a:r>
              <a:rPr lang="en-US" dirty="0" smtClean="0"/>
              <a:t>Wrap </a:t>
            </a:r>
            <a:r>
              <a:rPr lang="en-US" dirty="0" err="1" smtClean="0"/>
              <a:t>Tensorflow</a:t>
            </a:r>
            <a:r>
              <a:rPr lang="en-US" dirty="0" smtClean="0"/>
              <a:t> in a </a:t>
            </a:r>
            <a:r>
              <a:rPr lang="en-US" dirty="0" err="1" smtClean="0"/>
              <a:t>Scikit</a:t>
            </a:r>
            <a:r>
              <a:rPr lang="en-US" dirty="0" smtClean="0"/>
              <a:t>-learn like interface (as easy to use as </a:t>
            </a:r>
            <a:r>
              <a:rPr lang="en-US" dirty="0" err="1" smtClean="0"/>
              <a:t>Keras</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400" y="4001294"/>
            <a:ext cx="6299200" cy="2374900"/>
          </a:xfrm>
          <a:prstGeom prst="rect">
            <a:avLst/>
          </a:prstGeom>
        </p:spPr>
      </p:pic>
    </p:spTree>
    <p:extLst>
      <p:ext uri="{BB962C8B-B14F-4D97-AF65-F5344CB8AC3E}">
        <p14:creationId xmlns:p14="http://schemas.microsoft.com/office/powerpoint/2010/main" val="936698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 Learn version of the Titanic code</a:t>
            </a:r>
            <a:endParaRPr lang="en-US" dirty="0"/>
          </a:p>
        </p:txBody>
      </p:sp>
      <p:sp>
        <p:nvSpPr>
          <p:cNvPr id="3" name="Content Placeholder 2"/>
          <p:cNvSpPr>
            <a:spLocks noGrp="1"/>
          </p:cNvSpPr>
          <p:nvPr>
            <p:ph idx="1"/>
          </p:nvPr>
        </p:nvSpPr>
        <p:spPr/>
        <p:txBody>
          <a:bodyPr/>
          <a:lstStyle/>
          <a:p>
            <a:r>
              <a:rPr lang="en-US" dirty="0" smtClean="0"/>
              <a:t>Only a few lines of codes to build sophisticated model and encapsulate all the training process in </a:t>
            </a:r>
            <a:r>
              <a:rPr lang="en-US" dirty="0" err="1" smtClean="0"/>
              <a:t>model.fit</a:t>
            </a:r>
            <a:r>
              <a:rPr lang="en-US" dirty="0" smtClean="0"/>
              <a:t>()</a:t>
            </a:r>
          </a:p>
          <a:p>
            <a:r>
              <a:rPr lang="en-US" dirty="0" smtClean="0"/>
              <a:t>Just like playing the LEGO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3274171"/>
            <a:ext cx="6235700" cy="3037729"/>
          </a:xfrm>
          <a:prstGeom prst="rect">
            <a:avLst/>
          </a:prstGeom>
        </p:spPr>
      </p:pic>
    </p:spTree>
    <p:extLst>
      <p:ext uri="{BB962C8B-B14F-4D97-AF65-F5344CB8AC3E}">
        <p14:creationId xmlns:p14="http://schemas.microsoft.com/office/powerpoint/2010/main" val="426540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71939" y="24059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gn="ctr">
              <a:buFont typeface="Arial" charset="0"/>
              <a:buChar char="•"/>
            </a:pPr>
            <a:r>
              <a:rPr lang="en-US" dirty="0" smtClean="0"/>
              <a:t>Convolutional Neural Network (CNN)</a:t>
            </a:r>
            <a:endParaRPr lang="en-US" dirty="0"/>
          </a:p>
        </p:txBody>
      </p:sp>
    </p:spTree>
    <p:extLst>
      <p:ext uri="{BB962C8B-B14F-4D97-AF65-F5344CB8AC3E}">
        <p14:creationId xmlns:p14="http://schemas.microsoft.com/office/powerpoint/2010/main" val="132055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deep learning?</a:t>
            </a:r>
            <a:endParaRPr lang="en-US" dirty="0"/>
          </a:p>
        </p:txBody>
      </p:sp>
      <p:sp>
        <p:nvSpPr>
          <p:cNvPr id="3" name="Content Placeholder 2"/>
          <p:cNvSpPr>
            <a:spLocks noGrp="1"/>
          </p:cNvSpPr>
          <p:nvPr>
            <p:ph idx="1"/>
          </p:nvPr>
        </p:nvSpPr>
        <p:spPr/>
        <p:txBody>
          <a:bodyPr>
            <a:normAutofit/>
          </a:bodyPr>
          <a:lstStyle/>
          <a:p>
            <a:r>
              <a:rPr lang="en-US" dirty="0" smtClean="0"/>
              <a:t>”Deep </a:t>
            </a:r>
            <a:r>
              <a:rPr lang="en-US" dirty="0"/>
              <a:t>learning </a:t>
            </a:r>
            <a:r>
              <a:rPr lang="en-US" dirty="0" smtClean="0"/>
              <a:t>is </a:t>
            </a:r>
            <a:r>
              <a:rPr lang="en-US" dirty="0"/>
              <a:t>part of a broader family of </a:t>
            </a:r>
            <a:r>
              <a:rPr lang="en-US" dirty="0" smtClean="0"/>
              <a:t>machine learning</a:t>
            </a:r>
            <a:r>
              <a:rPr lang="en-US" dirty="0"/>
              <a:t> methods based on </a:t>
            </a:r>
            <a:r>
              <a:rPr lang="en-US" dirty="0" smtClean="0"/>
              <a:t>learning data representations, </a:t>
            </a:r>
            <a:r>
              <a:rPr lang="en-US" dirty="0"/>
              <a:t>as opposed to task-specific algorithms</a:t>
            </a:r>
            <a:r>
              <a:rPr lang="en-US" dirty="0" smtClean="0"/>
              <a:t>.” - Wiki</a:t>
            </a:r>
          </a:p>
          <a:p>
            <a:r>
              <a:rPr lang="en-US" dirty="0" smtClean="0"/>
              <a:t>“Deep Learning is a subfield of machine learning concerned with algorithms inspired by the structure and function of the brain called artificial neural networks.” – Jason Brownlee</a:t>
            </a:r>
          </a:p>
          <a:p>
            <a:r>
              <a:rPr lang="en-US" dirty="0" smtClean="0"/>
              <a:t>Get rid of feature engineering!</a:t>
            </a:r>
          </a:p>
        </p:txBody>
      </p:sp>
    </p:spTree>
    <p:extLst>
      <p:ext uri="{BB962C8B-B14F-4D97-AF65-F5344CB8AC3E}">
        <p14:creationId xmlns:p14="http://schemas.microsoft.com/office/powerpoint/2010/main" val="2562990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Basketball or tennis?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067150713"/>
              </p:ext>
            </p:extLst>
          </p:nvPr>
        </p:nvGraphicFramePr>
        <p:xfrm>
          <a:off x="838200" y="1825625"/>
          <a:ext cx="10515600" cy="3548023"/>
        </p:xfrm>
        <a:graphic>
          <a:graphicData uri="http://schemas.openxmlformats.org/drawingml/2006/table">
            <a:tbl>
              <a:tblPr firstRow="1" bandRow="1">
                <a:tableStyleId>{5C22544A-7EE6-4342-B048-85BDC9FD1C3A}</a:tableStyleId>
              </a:tblPr>
              <a:tblGrid>
                <a:gridCol w="5257800"/>
                <a:gridCol w="5257800"/>
              </a:tblGrid>
              <a:tr h="447675">
                <a:tc>
                  <a:txBody>
                    <a:bodyPr/>
                    <a:lstStyle/>
                    <a:p>
                      <a:r>
                        <a:rPr lang="en-US" dirty="0" smtClean="0"/>
                        <a:t>Machine learning</a:t>
                      </a:r>
                      <a:endParaRPr lang="en-US" dirty="0"/>
                    </a:p>
                  </a:txBody>
                  <a:tcPr/>
                </a:tc>
                <a:tc>
                  <a:txBody>
                    <a:bodyPr/>
                    <a:lstStyle/>
                    <a:p>
                      <a:r>
                        <a:rPr lang="en-US" dirty="0" smtClean="0"/>
                        <a:t>Deep learning</a:t>
                      </a:r>
                      <a:endParaRPr lang="en-US" dirty="0"/>
                    </a:p>
                  </a:txBody>
                  <a:tcPr/>
                </a:tc>
              </a:tr>
              <a:tr h="419100">
                <a:tc>
                  <a:txBody>
                    <a:bodyPr/>
                    <a:lstStyle/>
                    <a:p>
                      <a:r>
                        <a:rPr lang="en-US" dirty="0" smtClean="0"/>
                        <a:t>Samples:</a:t>
                      </a:r>
                      <a:endParaRPr lang="en-US" dirty="0"/>
                    </a:p>
                  </a:txBody>
                  <a:tcPr/>
                </a:tc>
                <a:tc>
                  <a:txBody>
                    <a:bodyPr/>
                    <a:lstStyle/>
                    <a:p>
                      <a:r>
                        <a:rPr lang="en-US" dirty="0" smtClean="0"/>
                        <a:t>Samples:</a:t>
                      </a:r>
                      <a:endParaRPr lang="en-US" dirty="0"/>
                    </a:p>
                  </a:txBody>
                  <a:tcPr/>
                </a:tc>
              </a:tr>
              <a:tr h="2681248">
                <a:tc>
                  <a:txBody>
                    <a:bodyPr/>
                    <a:lstStyle/>
                    <a:p>
                      <a:r>
                        <a:rPr lang="en-US" dirty="0" smtClean="0"/>
                        <a:t>Ball1: Color</a:t>
                      </a:r>
                      <a:r>
                        <a:rPr lang="en-US" baseline="0" dirty="0" smtClean="0"/>
                        <a:t> = </a:t>
                      </a:r>
                      <a:r>
                        <a:rPr lang="en-US" dirty="0" smtClean="0"/>
                        <a:t>’Red’, Size = 20</a:t>
                      </a:r>
                    </a:p>
                    <a:p>
                      <a:r>
                        <a:rPr lang="en-US" dirty="0" smtClean="0"/>
                        <a:t>Ball2:</a:t>
                      </a:r>
                      <a:r>
                        <a:rPr lang="en-US" baseline="0" dirty="0" smtClean="0"/>
                        <a:t> Color = ‘Green’, Size = 1.05</a:t>
                      </a:r>
                    </a:p>
                    <a:p>
                      <a:r>
                        <a:rPr lang="en-US" baseline="0" dirty="0" smtClean="0"/>
                        <a:t>Ball3: Color = ‘Green’, Size = 1.1</a:t>
                      </a:r>
                    </a:p>
                    <a:p>
                      <a:r>
                        <a:rPr lang="en-US" baseline="0" dirty="0" smtClean="0"/>
                        <a:t>Ball4: Color = ‘Red’, Size = 19</a:t>
                      </a:r>
                    </a:p>
                    <a:p>
                      <a:r>
                        <a:rPr lang="is-IS" baseline="0" dirty="0" smtClean="0"/>
                        <a:t>…</a:t>
                      </a:r>
                    </a:p>
                    <a:p>
                      <a:r>
                        <a:rPr lang="is-IS" baseline="0" dirty="0" smtClean="0"/>
                        <a:t>...</a:t>
                      </a:r>
                      <a:endParaRPr lang="en-US" dirty="0" smtClean="0"/>
                    </a:p>
                  </a:txBody>
                  <a:tcPr/>
                </a:tc>
                <a:tc>
                  <a:txBody>
                    <a:bodyPr/>
                    <a:lstStyle/>
                    <a:p>
                      <a:endParaRPr lang="en-US" dirty="0"/>
                    </a:p>
                  </a:txBody>
                  <a:tcPr/>
                </a:tc>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9747" y="2806840"/>
            <a:ext cx="3797300" cy="21336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9543" y="4369737"/>
            <a:ext cx="3431725" cy="19217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764" y="4195863"/>
            <a:ext cx="2159000" cy="21590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53944" y="2671903"/>
            <a:ext cx="2118171" cy="2118171"/>
          </a:xfrm>
          <a:prstGeom prst="rect">
            <a:avLst/>
          </a:prstGeom>
        </p:spPr>
      </p:pic>
    </p:spTree>
    <p:extLst>
      <p:ext uri="{BB962C8B-B14F-4D97-AF65-F5344CB8AC3E}">
        <p14:creationId xmlns:p14="http://schemas.microsoft.com/office/powerpoint/2010/main" val="3315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Convolution?</a:t>
            </a:r>
            <a:endParaRPr lang="en-US" dirty="0"/>
          </a:p>
        </p:txBody>
      </p:sp>
      <p:sp>
        <p:nvSpPr>
          <p:cNvPr id="3" name="Content Placeholder 2"/>
          <p:cNvSpPr>
            <a:spLocks noGrp="1"/>
          </p:cNvSpPr>
          <p:nvPr>
            <p:ph idx="1"/>
          </p:nvPr>
        </p:nvSpPr>
        <p:spPr/>
        <p:txBody>
          <a:bodyPr/>
          <a:lstStyle/>
          <a:p>
            <a:r>
              <a:rPr lang="en-US" dirty="0" smtClean="0"/>
              <a:t>“convolution</a:t>
            </a:r>
            <a:r>
              <a:rPr lang="en-US" dirty="0"/>
              <a:t> is a </a:t>
            </a:r>
            <a:r>
              <a:rPr lang="en-US" dirty="0" smtClean="0"/>
              <a:t>mathematical operation</a:t>
            </a:r>
            <a:r>
              <a:rPr lang="en-US" dirty="0"/>
              <a:t> on two </a:t>
            </a:r>
            <a:r>
              <a:rPr lang="en-US" dirty="0" smtClean="0"/>
              <a:t>functions (f and</a:t>
            </a:r>
            <a:r>
              <a:rPr lang="en-US" dirty="0"/>
              <a:t> g); it produces a third function, that is typically viewed as a modified version of one of the original functions, giving the integral of the </a:t>
            </a:r>
            <a:r>
              <a:rPr lang="en-US" dirty="0" smtClean="0"/>
              <a:t>pointwise</a:t>
            </a:r>
            <a:r>
              <a:rPr lang="en-US" dirty="0"/>
              <a:t> multiplication of the two functions as a function of the amount that one of the original functions is </a:t>
            </a:r>
            <a:r>
              <a:rPr lang="en-US" dirty="0" smtClean="0"/>
              <a:t>translated.” – Wiki</a:t>
            </a:r>
          </a:p>
          <a:p>
            <a:r>
              <a:rPr lang="en-US" altLang="zh-CN" dirty="0" smtClean="0"/>
              <a:t>Extensive</a:t>
            </a:r>
            <a:r>
              <a:rPr lang="zh-CN" altLang="en-US" dirty="0" smtClean="0"/>
              <a:t> </a:t>
            </a:r>
            <a:r>
              <a:rPr lang="en-US" altLang="zh-CN" dirty="0" smtClean="0"/>
              <a:t>use</a:t>
            </a:r>
            <a:r>
              <a:rPr lang="zh-CN" altLang="en-US" dirty="0" smtClean="0"/>
              <a:t> </a:t>
            </a:r>
            <a:r>
              <a:rPr lang="en-US" altLang="zh-CN" dirty="0" smtClean="0"/>
              <a:t>in</a:t>
            </a:r>
            <a:r>
              <a:rPr lang="zh-CN" altLang="en-US" dirty="0" smtClean="0"/>
              <a:t> </a:t>
            </a:r>
            <a:r>
              <a:rPr lang="en-US" altLang="zh-CN" dirty="0" smtClean="0"/>
              <a:t>signal</a:t>
            </a:r>
            <a:r>
              <a:rPr lang="zh-CN" altLang="en-US" dirty="0" smtClean="0"/>
              <a:t> </a:t>
            </a:r>
            <a:r>
              <a:rPr lang="en-US" altLang="zh-CN" dirty="0" smtClean="0"/>
              <a:t>processing</a:t>
            </a:r>
            <a:r>
              <a:rPr lang="zh-CN" altLang="en-US" dirty="0" smtClean="0"/>
              <a:t> </a:t>
            </a:r>
            <a:r>
              <a:rPr lang="en-US" altLang="zh-CN" dirty="0" smtClean="0"/>
              <a:t>(not</a:t>
            </a:r>
            <a:r>
              <a:rPr lang="zh-CN" altLang="en-US" dirty="0" smtClean="0"/>
              <a:t> </a:t>
            </a:r>
            <a:r>
              <a:rPr lang="en-US" altLang="zh-CN" dirty="0" smtClean="0"/>
              <a:t>only</a:t>
            </a:r>
            <a:r>
              <a:rPr lang="zh-CN" altLang="en-US" dirty="0" smtClean="0"/>
              <a:t> </a:t>
            </a:r>
            <a:r>
              <a:rPr lang="en-US" altLang="zh-CN" dirty="0" smtClean="0"/>
              <a:t>image</a:t>
            </a:r>
            <a:r>
              <a:rPr lang="zh-CN" altLang="en-US" dirty="0" smtClean="0"/>
              <a:t> </a:t>
            </a:r>
            <a:r>
              <a:rPr lang="en-US" altLang="zh-CN" dirty="0" smtClean="0"/>
              <a:t>signal)</a:t>
            </a:r>
            <a:r>
              <a:rPr lang="en-US" dirty="0"/>
              <a:t> </a:t>
            </a:r>
          </a:p>
        </p:txBody>
      </p:sp>
    </p:spTree>
    <p:extLst>
      <p:ext uri="{BB962C8B-B14F-4D97-AF65-F5344CB8AC3E}">
        <p14:creationId xmlns:p14="http://schemas.microsoft.com/office/powerpoint/2010/main" val="758020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Continuous</a:t>
            </a:r>
            <a:r>
              <a:rPr lang="zh-CN" altLang="en-US" dirty="0" smtClean="0"/>
              <a:t> </a:t>
            </a:r>
            <a:r>
              <a:rPr lang="en-US" altLang="zh-CN" dirty="0" smtClean="0"/>
              <a:t>and</a:t>
            </a:r>
            <a:r>
              <a:rPr lang="zh-CN" altLang="en-US" dirty="0" smtClean="0"/>
              <a:t> </a:t>
            </a:r>
            <a:r>
              <a:rPr lang="en-US" altLang="zh-CN" dirty="0" smtClean="0"/>
              <a:t>Discrete</a:t>
            </a:r>
            <a:r>
              <a:rPr lang="zh-CN" altLang="en-US" dirty="0" smtClean="0"/>
              <a:t> </a:t>
            </a:r>
            <a:r>
              <a:rPr lang="en-US" altLang="zh-CN" dirty="0" smtClean="0"/>
              <a:t>Convolution</a:t>
            </a:r>
            <a:endParaRPr lang="en-US" dirty="0"/>
          </a:p>
        </p:txBody>
      </p:sp>
      <p:sp>
        <p:nvSpPr>
          <p:cNvPr id="3" name="Content Placeholder 2"/>
          <p:cNvSpPr>
            <a:spLocks noGrp="1"/>
          </p:cNvSpPr>
          <p:nvPr>
            <p:ph idx="1"/>
          </p:nvPr>
        </p:nvSpPr>
        <p:spPr/>
        <p:txBody>
          <a:bodyPr/>
          <a:lstStyle/>
          <a:p>
            <a:r>
              <a:rPr lang="en-US" altLang="zh-CN" dirty="0" smtClean="0"/>
              <a:t>Continuous</a:t>
            </a:r>
            <a:r>
              <a:rPr lang="zh-CN" altLang="en-US" dirty="0" smtClean="0"/>
              <a:t> </a:t>
            </a:r>
            <a:r>
              <a:rPr lang="en-US" altLang="zh-CN" dirty="0" smtClean="0"/>
              <a:t>convolution:</a:t>
            </a:r>
          </a:p>
          <a:p>
            <a:endParaRPr lang="en-US" altLang="zh-CN" dirty="0" smtClean="0"/>
          </a:p>
          <a:p>
            <a:endParaRPr lang="en-US" altLang="zh-CN" dirty="0" smtClean="0"/>
          </a:p>
          <a:p>
            <a:endParaRPr lang="en-US" altLang="zh-CN" dirty="0" smtClean="0"/>
          </a:p>
          <a:p>
            <a:r>
              <a:rPr lang="en-US" altLang="zh-CN" dirty="0" smtClean="0"/>
              <a:t>Discrete</a:t>
            </a:r>
            <a:r>
              <a:rPr lang="zh-CN" altLang="en-US" dirty="0" smtClean="0"/>
              <a:t> </a:t>
            </a:r>
            <a:r>
              <a:rPr lang="en-US" altLang="zh-CN" dirty="0" smtClean="0"/>
              <a:t>convolution: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400" y="1825625"/>
            <a:ext cx="3568700" cy="1282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3912394"/>
            <a:ext cx="3543300" cy="1460500"/>
          </a:xfrm>
          <a:prstGeom prst="rect">
            <a:avLst/>
          </a:prstGeom>
        </p:spPr>
      </p:pic>
    </p:spTree>
    <p:extLst>
      <p:ext uri="{BB962C8B-B14F-4D97-AF65-F5344CB8AC3E}">
        <p14:creationId xmlns:p14="http://schemas.microsoft.com/office/powerpoint/2010/main" val="1497717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Convolution</a:t>
            </a:r>
            <a:r>
              <a:rPr lang="zh-CN" altLang="en-US" dirty="0" smtClean="0"/>
              <a:t> </a:t>
            </a:r>
            <a:r>
              <a:rPr lang="en-US" altLang="zh-CN" dirty="0" smtClean="0"/>
              <a:t>Kernel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1745" y="1770856"/>
            <a:ext cx="5639722" cy="4351338"/>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1" y="690563"/>
            <a:ext cx="5054106" cy="5511800"/>
          </a:xfrm>
          <a:prstGeom prst="rect">
            <a:avLst/>
          </a:prstGeom>
        </p:spPr>
      </p:pic>
    </p:spTree>
    <p:extLst>
      <p:ext uri="{BB962C8B-B14F-4D97-AF65-F5344CB8AC3E}">
        <p14:creationId xmlns:p14="http://schemas.microsoft.com/office/powerpoint/2010/main" val="1130560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How</a:t>
            </a:r>
            <a:r>
              <a:rPr lang="zh-CN" altLang="en-US" dirty="0" smtClean="0"/>
              <a:t> </a:t>
            </a:r>
            <a:r>
              <a:rPr lang="en-US" altLang="zh-CN" dirty="0" smtClean="0"/>
              <a:t>images</a:t>
            </a:r>
            <a:r>
              <a:rPr lang="zh-CN" altLang="en-US" dirty="0" smtClean="0"/>
              <a:t> </a:t>
            </a:r>
            <a:r>
              <a:rPr lang="en-US" altLang="zh-CN" dirty="0" smtClean="0"/>
              <a:t>are</a:t>
            </a:r>
            <a:r>
              <a:rPr lang="zh-CN" altLang="en-US" dirty="0" smtClean="0"/>
              <a:t> </a:t>
            </a:r>
            <a:r>
              <a:rPr lang="en-US" altLang="zh-CN" dirty="0" smtClean="0"/>
              <a:t>stored</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computer</a:t>
            </a:r>
            <a:endParaRPr lang="en-US" dirty="0"/>
          </a:p>
        </p:txBody>
      </p:sp>
      <p:pic>
        <p:nvPicPr>
          <p:cNvPr id="4" name="图片 2"/>
          <p:cNvPicPr>
            <a:picLocks noChangeAspect="1"/>
          </p:cNvPicPr>
          <p:nvPr/>
        </p:nvPicPr>
        <p:blipFill>
          <a:blip r:embed="rId2"/>
          <a:stretch>
            <a:fillRect/>
          </a:stretch>
        </p:blipFill>
        <p:spPr>
          <a:xfrm>
            <a:off x="1689683" y="1945005"/>
            <a:ext cx="3792703" cy="3170948"/>
          </a:xfrm>
          <a:prstGeom prst="rect">
            <a:avLst/>
          </a:prstGeom>
        </p:spPr>
      </p:pic>
      <p:pic>
        <p:nvPicPr>
          <p:cNvPr id="5" name="图片 5"/>
          <p:cNvPicPr>
            <a:picLocks noChangeAspect="1"/>
          </p:cNvPicPr>
          <p:nvPr/>
        </p:nvPicPr>
        <p:blipFill>
          <a:blip r:embed="rId3"/>
          <a:stretch>
            <a:fillRect/>
          </a:stretch>
        </p:blipFill>
        <p:spPr>
          <a:xfrm>
            <a:off x="6008748" y="2140447"/>
            <a:ext cx="4147245" cy="2975506"/>
          </a:xfrm>
          <a:prstGeom prst="rect">
            <a:avLst/>
          </a:prstGeom>
        </p:spPr>
      </p:pic>
    </p:spTree>
    <p:extLst>
      <p:ext uri="{BB962C8B-B14F-4D97-AF65-F5344CB8AC3E}">
        <p14:creationId xmlns:p14="http://schemas.microsoft.com/office/powerpoint/2010/main" val="121052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Youtube-8M</a:t>
            </a:r>
            <a:r>
              <a:rPr lang="zh-CN" altLang="en-US" dirty="0" smtClean="0"/>
              <a:t> </a:t>
            </a:r>
            <a:r>
              <a:rPr lang="en-US" altLang="zh-CN" dirty="0" smtClean="0"/>
              <a:t>Video</a:t>
            </a:r>
            <a:r>
              <a:rPr lang="zh-CN" altLang="en-US" dirty="0" smtClean="0"/>
              <a:t> </a:t>
            </a:r>
            <a:r>
              <a:rPr lang="en-US" altLang="zh-CN" dirty="0" smtClean="0"/>
              <a:t>Understanding</a:t>
            </a:r>
            <a:r>
              <a:rPr lang="zh-CN" altLang="en-US" dirty="0" smtClean="0"/>
              <a:t> </a:t>
            </a:r>
            <a:r>
              <a:rPr lang="en-US" altLang="zh-CN" dirty="0" smtClean="0"/>
              <a:t>Challenge</a:t>
            </a:r>
            <a:endParaRPr lang="en-US" dirty="0"/>
          </a:p>
        </p:txBody>
      </p:sp>
      <p:sp>
        <p:nvSpPr>
          <p:cNvPr id="3" name="Content Placeholder 2"/>
          <p:cNvSpPr>
            <a:spLocks noGrp="1"/>
          </p:cNvSpPr>
          <p:nvPr>
            <p:ph idx="1"/>
          </p:nvPr>
        </p:nvSpPr>
        <p:spPr>
          <a:xfrm>
            <a:off x="838200" y="1825625"/>
            <a:ext cx="10515600" cy="98383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Team </a:t>
            </a:r>
            <a:r>
              <a:rPr lang="en-US" b="1" dirty="0" smtClean="0"/>
              <a:t>MSBA</a:t>
            </a:r>
            <a:r>
              <a:rPr lang="en-US" dirty="0" smtClean="0"/>
              <a:t>: Long Pei (</a:t>
            </a:r>
            <a:r>
              <a:rPr lang="en-US" dirty="0" err="1" smtClean="0"/>
              <a:t>phd</a:t>
            </a:r>
            <a:r>
              <a:rPr lang="en-US" dirty="0" smtClean="0"/>
              <a:t>), April Zeng, Judy Yan, Haylee Zhang, Yu Dong, Sheng Ming</a:t>
            </a:r>
          </a:p>
        </p:txBody>
      </p:sp>
      <p:pic>
        <p:nvPicPr>
          <p:cNvPr id="9" name="Picture 8"/>
          <p:cNvPicPr>
            <a:picLocks noChangeAspect="1"/>
          </p:cNvPicPr>
          <p:nvPr/>
        </p:nvPicPr>
        <p:blipFill>
          <a:blip r:embed="rId2"/>
          <a:stretch>
            <a:fillRect/>
          </a:stretch>
        </p:blipFill>
        <p:spPr>
          <a:xfrm>
            <a:off x="652669" y="3162694"/>
            <a:ext cx="10608366" cy="2599950"/>
          </a:xfrm>
          <a:prstGeom prst="rect">
            <a:avLst/>
          </a:prstGeom>
        </p:spPr>
      </p:pic>
    </p:spTree>
    <p:extLst>
      <p:ext uri="{BB962C8B-B14F-4D97-AF65-F5344CB8AC3E}">
        <p14:creationId xmlns:p14="http://schemas.microsoft.com/office/powerpoint/2010/main" val="18813212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152650" y="1678484"/>
            <a:ext cx="2599842" cy="4606366"/>
            <a:chOff x="628650" y="1678484"/>
            <a:chExt cx="2599842" cy="4606366"/>
          </a:xfrm>
        </p:grpSpPr>
        <p:sp>
          <p:nvSpPr>
            <p:cNvPr id="2" name="立方体 1"/>
            <p:cNvSpPr/>
            <p:nvPr/>
          </p:nvSpPr>
          <p:spPr>
            <a:xfrm>
              <a:off x="1108130" y="2053525"/>
              <a:ext cx="1278610" cy="3832262"/>
            </a:xfrm>
            <a:prstGeom prst="cube">
              <a:avLst>
                <a:gd name="adj" fmla="val 83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7" name="文本框 16"/>
                <p:cNvSpPr txBox="1"/>
                <p:nvPr/>
              </p:nvSpPr>
              <p:spPr>
                <a:xfrm>
                  <a:off x="1042260" y="1678484"/>
                  <a:ext cx="1731937" cy="307777"/>
                </a:xfrm>
                <a:prstGeom prst="rect">
                  <a:avLst/>
                </a:prstGeom>
                <a:solidFill>
                  <a:schemeClr val="bg1"/>
                </a:solidFill>
              </p:spPr>
              <p:txBody>
                <a:bodyPr wrap="square" rtlCol="0">
                  <a:spAutoFit/>
                </a:bodyPr>
                <a:lstStyle/>
                <a:p>
                  <a14:m>
                    <m:oMath xmlns:m="http://schemas.openxmlformats.org/officeDocument/2006/math">
                      <m:r>
                        <a:rPr lang="en-US" altLang="zh-CN" sz="1400" i="1" dirty="0">
                          <a:latin typeface="Cambria Math" panose="02040503050406030204" pitchFamily="18" charset="0"/>
                        </a:rPr>
                        <m:t>32 </m:t>
                      </m:r>
                      <m:r>
                        <a:rPr lang="en-US" altLang="zh-CN" sz="1400" i="1" dirty="0">
                          <a:latin typeface="Cambria Math" panose="02040503050406030204" pitchFamily="18" charset="0"/>
                          <a:ea typeface="Cambria Math" panose="02040503050406030204" pitchFamily="18" charset="0"/>
                        </a:rPr>
                        <m:t>×</m:t>
                      </m:r>
                      <m:r>
                        <a:rPr lang="en-US" altLang="zh-CN" sz="1400" i="1" dirty="0">
                          <a:latin typeface="Cambria Math" panose="02040503050406030204" pitchFamily="18" charset="0"/>
                        </a:rPr>
                        <m:t>32</m:t>
                      </m:r>
                      <m:r>
                        <a:rPr lang="en-US" altLang="zh-CN" sz="1400" i="1" dirty="0">
                          <a:latin typeface="Cambria Math" panose="02040503050406030204" pitchFamily="18" charset="0"/>
                          <a:ea typeface="Cambria Math" panose="02040503050406030204" pitchFamily="18" charset="0"/>
                        </a:rPr>
                        <m:t>× </m:t>
                      </m:r>
                      <m:r>
                        <a:rPr lang="en-US" altLang="zh-CN" sz="1400" i="1" dirty="0">
                          <a:solidFill>
                            <a:srgbClr val="FF0000"/>
                          </a:solidFill>
                          <a:latin typeface="Cambria Math" panose="02040503050406030204" pitchFamily="18" charset="0"/>
                        </a:rPr>
                        <m:t>3</m:t>
                      </m:r>
                    </m:oMath>
                  </a14:m>
                  <a:r>
                    <a:rPr lang="zh-CN" altLang="en-US" sz="1400" b="1" dirty="0"/>
                    <a:t> </a:t>
                  </a:r>
                  <a:r>
                    <a:rPr lang="en-US" altLang="zh-CN" sz="1400" dirty="0"/>
                    <a:t>image</a:t>
                  </a:r>
                  <a:endParaRPr lang="zh-CN" altLang="en-US" sz="1400"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042260" y="1678484"/>
                  <a:ext cx="1731937" cy="307777"/>
                </a:xfrm>
                <a:prstGeom prst="rect">
                  <a:avLst/>
                </a:prstGeom>
                <a:blipFill>
                  <a:blip r:embed="rId2"/>
                  <a:stretch>
                    <a:fillRect t="-1961" b="-196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2414831" y="3005391"/>
                  <a:ext cx="813661"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dirty="0">
                            <a:latin typeface="Cambria Math" panose="02040503050406030204" pitchFamily="18" charset="0"/>
                          </a:rPr>
                          <m:t>32 </m:t>
                        </m:r>
                        <m:r>
                          <m:rPr>
                            <m:sty m:val="p"/>
                          </m:rPr>
                          <a:rPr lang="en-US" altLang="zh-CN" sz="1400" dirty="0">
                            <a:solidFill>
                              <a:srgbClr val="FF0000"/>
                            </a:solidFill>
                            <a:latin typeface="Cambria Math" panose="02040503050406030204" pitchFamily="18" charset="0"/>
                            <a:ea typeface="Cambria Math" panose="02040503050406030204" pitchFamily="18" charset="0"/>
                          </a:rPr>
                          <m:t>height</m:t>
                        </m:r>
                      </m:oMath>
                    </m:oMathPara>
                  </a14:m>
                  <a:endParaRPr lang="zh-CN" altLang="en-US" sz="1400" dirty="0">
                    <a:solidFill>
                      <a:srgbClr val="FF0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2414831" y="3005391"/>
                  <a:ext cx="813661" cy="307777"/>
                </a:xfrm>
                <a:prstGeom prst="rect">
                  <a:avLst/>
                </a:prstGeom>
                <a:blipFill>
                  <a:blip r:embed="rId3"/>
                  <a:stretch>
                    <a:fillRect r="-8955" b="-8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827829" y="5398408"/>
                  <a:ext cx="753607"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dirty="0">
                            <a:latin typeface="Cambria Math" panose="02040503050406030204" pitchFamily="18" charset="0"/>
                          </a:rPr>
                          <m:t>32 </m:t>
                        </m:r>
                        <m:r>
                          <m:rPr>
                            <m:sty m:val="p"/>
                          </m:rPr>
                          <a:rPr lang="en-US" altLang="zh-CN" sz="1400" dirty="0">
                            <a:solidFill>
                              <a:srgbClr val="FF0000"/>
                            </a:solidFill>
                            <a:latin typeface="Cambria Math" panose="02040503050406030204" pitchFamily="18" charset="0"/>
                            <a:ea typeface="Cambria Math" panose="02040503050406030204" pitchFamily="18" charset="0"/>
                          </a:rPr>
                          <m:t>width</m:t>
                        </m:r>
                      </m:oMath>
                    </m:oMathPara>
                  </a14:m>
                  <a:endParaRPr lang="zh-CN" altLang="en-US" sz="1400" dirty="0">
                    <a:solidFill>
                      <a:srgbClr val="FF000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1827829" y="5398408"/>
                  <a:ext cx="753607" cy="307777"/>
                </a:xfrm>
                <a:prstGeom prst="rect">
                  <a:avLst/>
                </a:prstGeom>
                <a:blipFill>
                  <a:blip r:embed="rId4"/>
                  <a:stretch>
                    <a:fillRect r="-105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628650" y="5977073"/>
                  <a:ext cx="112944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dirty="0">
                            <a:latin typeface="Cambria Math" panose="02040503050406030204" pitchFamily="18" charset="0"/>
                            <a:ea typeface="Cambria Math" panose="02040503050406030204" pitchFamily="18" charset="0"/>
                          </a:rPr>
                          <m:t>3 </m:t>
                        </m:r>
                        <m:r>
                          <m:rPr>
                            <m:sty m:val="p"/>
                          </m:rPr>
                          <a:rPr lang="en-US" altLang="zh-CN" sz="1400" dirty="0">
                            <a:solidFill>
                              <a:srgbClr val="FF0000"/>
                            </a:solidFill>
                            <a:latin typeface="Cambria Math" panose="02040503050406030204" pitchFamily="18" charset="0"/>
                            <a:ea typeface="Cambria Math" panose="02040503050406030204" pitchFamily="18" charset="0"/>
                          </a:rPr>
                          <m:t>depth</m:t>
                        </m:r>
                      </m:oMath>
                    </m:oMathPara>
                  </a14:m>
                  <a:endParaRPr lang="zh-CN" altLang="en-US" sz="1400" dirty="0">
                    <a:solidFill>
                      <a:srgbClr val="FF0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628650" y="5977073"/>
                  <a:ext cx="1129440" cy="307777"/>
                </a:xfrm>
                <a:prstGeom prst="rect">
                  <a:avLst/>
                </a:prstGeom>
                <a:blipFill>
                  <a:blip r:embed="rId5"/>
                  <a:stretch>
                    <a:fillRect b="-5882"/>
                  </a:stretch>
                </a:blipFill>
              </p:spPr>
              <p:txBody>
                <a:bodyPr/>
                <a:lstStyle/>
                <a:p>
                  <a:r>
                    <a:rPr lang="zh-CN" altLang="en-US">
                      <a:noFill/>
                    </a:rPr>
                    <a:t> </a:t>
                  </a:r>
                </a:p>
              </p:txBody>
            </p:sp>
          </mc:Fallback>
        </mc:AlternateContent>
      </p:grpSp>
      <p:grpSp>
        <p:nvGrpSpPr>
          <p:cNvPr id="35" name="组合 34"/>
          <p:cNvGrpSpPr/>
          <p:nvPr/>
        </p:nvGrpSpPr>
        <p:grpSpPr>
          <a:xfrm>
            <a:off x="5053739" y="2697614"/>
            <a:ext cx="1406472" cy="1130468"/>
            <a:chOff x="3529739" y="2697614"/>
            <a:chExt cx="1406472" cy="1130468"/>
          </a:xfrm>
        </p:grpSpPr>
        <p:sp>
          <p:nvSpPr>
            <p:cNvPr id="16" name="立方体 15"/>
            <p:cNvSpPr/>
            <p:nvPr/>
          </p:nvSpPr>
          <p:spPr>
            <a:xfrm>
              <a:off x="4037309" y="3161655"/>
              <a:ext cx="294467" cy="666427"/>
            </a:xfrm>
            <a:prstGeom prst="cube">
              <a:avLst>
                <a:gd name="adj" fmla="val 6088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1" name="文本框 20"/>
                <p:cNvSpPr txBox="1"/>
                <p:nvPr/>
              </p:nvSpPr>
              <p:spPr>
                <a:xfrm>
                  <a:off x="3529739" y="2697614"/>
                  <a:ext cx="1406472" cy="307777"/>
                </a:xfrm>
                <a:prstGeom prst="rect">
                  <a:avLst/>
                </a:prstGeom>
                <a:solidFill>
                  <a:schemeClr val="bg1"/>
                </a:solidFill>
              </p:spPr>
              <p:txBody>
                <a:bodyPr wrap="square" rtlCol="0">
                  <a:spAutoFit/>
                </a:bodyPr>
                <a:lstStyle/>
                <a:p>
                  <a14:m>
                    <m:oMath xmlns:m="http://schemas.openxmlformats.org/officeDocument/2006/math">
                      <m:r>
                        <a:rPr lang="en-US" altLang="zh-CN" sz="1400" i="1" dirty="0">
                          <a:latin typeface="Cambria Math" panose="02040503050406030204" pitchFamily="18" charset="0"/>
                        </a:rPr>
                        <m:t>5 </m:t>
                      </m:r>
                      <m:r>
                        <a:rPr lang="en-US" altLang="zh-CN" sz="1400" i="1" dirty="0">
                          <a:latin typeface="Cambria Math" panose="02040503050406030204" pitchFamily="18" charset="0"/>
                          <a:ea typeface="Cambria Math" panose="02040503050406030204" pitchFamily="18" charset="0"/>
                        </a:rPr>
                        <m:t>×5× </m:t>
                      </m:r>
                      <m:r>
                        <a:rPr lang="en-US" altLang="zh-CN" sz="1400" i="1" dirty="0">
                          <a:solidFill>
                            <a:srgbClr val="FF0000"/>
                          </a:solidFill>
                          <a:latin typeface="Cambria Math" panose="02040503050406030204" pitchFamily="18" charset="0"/>
                        </a:rPr>
                        <m:t>3</m:t>
                      </m:r>
                    </m:oMath>
                  </a14:m>
                  <a:r>
                    <a:rPr lang="zh-CN" altLang="en-US" sz="1400" b="1" dirty="0"/>
                    <a:t> </a:t>
                  </a:r>
                  <a:r>
                    <a:rPr lang="en-US" altLang="zh-CN" sz="1400" dirty="0"/>
                    <a:t>filter</a:t>
                  </a:r>
                  <a:endParaRPr lang="zh-CN" altLang="en-US" sz="140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3529739" y="2697614"/>
                  <a:ext cx="1406472" cy="307777"/>
                </a:xfrm>
                <a:prstGeom prst="rect">
                  <a:avLst/>
                </a:prstGeom>
                <a:blipFill>
                  <a:blip r:embed="rId6"/>
                  <a:stretch>
                    <a:fillRect t="-4000" b="-20000"/>
                  </a:stretch>
                </a:blipFill>
              </p:spPr>
              <p:txBody>
                <a:bodyPr/>
                <a:lstStyle/>
                <a:p>
                  <a:r>
                    <a:rPr lang="zh-CN" altLang="en-US">
                      <a:noFill/>
                    </a:rPr>
                    <a:t> </a:t>
                  </a:r>
                </a:p>
              </p:txBody>
            </p:sp>
          </mc:Fallback>
        </mc:AlternateContent>
      </p:grpSp>
      <p:sp>
        <p:nvSpPr>
          <p:cNvPr id="22" name="文本框 21"/>
          <p:cNvSpPr txBox="1"/>
          <p:nvPr/>
        </p:nvSpPr>
        <p:spPr>
          <a:xfrm>
            <a:off x="4660471" y="5392297"/>
            <a:ext cx="2940803" cy="738664"/>
          </a:xfrm>
          <a:prstGeom prst="rect">
            <a:avLst/>
          </a:prstGeom>
          <a:solidFill>
            <a:schemeClr val="bg1"/>
          </a:solidFill>
        </p:spPr>
        <p:txBody>
          <a:bodyPr wrap="square" rtlCol="0">
            <a:spAutoFit/>
          </a:bodyPr>
          <a:lstStyle/>
          <a:p>
            <a:r>
              <a:rPr lang="en-US" altLang="zh-CN" sz="1400" dirty="0">
                <a:solidFill>
                  <a:srgbClr val="FF0000"/>
                </a:solidFill>
              </a:rPr>
              <a:t>Convolve</a:t>
            </a:r>
            <a:r>
              <a:rPr lang="en-US" altLang="zh-CN" sz="1400" dirty="0"/>
              <a:t> the filter with the image</a:t>
            </a:r>
          </a:p>
          <a:p>
            <a:r>
              <a:rPr lang="en-US" altLang="zh-CN" sz="1400" dirty="0"/>
              <a:t>i.e., slide over the image spatially, computing inner products</a:t>
            </a:r>
            <a:endParaRPr lang="zh-CN" altLang="en-US" sz="1400" dirty="0"/>
          </a:p>
        </p:txBody>
      </p:sp>
      <p:grpSp>
        <p:nvGrpSpPr>
          <p:cNvPr id="36" name="组合 35"/>
          <p:cNvGrpSpPr/>
          <p:nvPr/>
        </p:nvGrpSpPr>
        <p:grpSpPr>
          <a:xfrm>
            <a:off x="3639520" y="1234788"/>
            <a:ext cx="6238067" cy="1462827"/>
            <a:chOff x="2115519" y="1234787"/>
            <a:chExt cx="6238067" cy="1462827"/>
          </a:xfrm>
        </p:grpSpPr>
        <p:sp>
          <p:nvSpPr>
            <p:cNvPr id="23" name="文本框 22"/>
            <p:cNvSpPr txBox="1"/>
            <p:nvPr/>
          </p:nvSpPr>
          <p:spPr>
            <a:xfrm>
              <a:off x="3785460" y="1234787"/>
              <a:ext cx="4568126" cy="307777"/>
            </a:xfrm>
            <a:prstGeom prst="rect">
              <a:avLst/>
            </a:prstGeom>
            <a:solidFill>
              <a:schemeClr val="bg1"/>
            </a:solidFill>
          </p:spPr>
          <p:txBody>
            <a:bodyPr wrap="square" rtlCol="0">
              <a:spAutoFit/>
            </a:bodyPr>
            <a:lstStyle/>
            <a:p>
              <a:r>
                <a:rPr lang="en-US" altLang="zh-CN" sz="1400" dirty="0">
                  <a:solidFill>
                    <a:srgbClr val="FF0000"/>
                  </a:solidFill>
                </a:rPr>
                <a:t>Filters always extend the full depth of the input volume</a:t>
              </a:r>
              <a:endParaRPr lang="zh-CN" altLang="en-US" sz="1400" dirty="0"/>
            </a:p>
          </p:txBody>
        </p:sp>
        <p:cxnSp>
          <p:nvCxnSpPr>
            <p:cNvPr id="24" name="直接箭头连接符 23"/>
            <p:cNvCxnSpPr>
              <a:stCxn id="23" idx="1"/>
            </p:cNvCxnSpPr>
            <p:nvPr/>
          </p:nvCxnSpPr>
          <p:spPr>
            <a:xfrm flipH="1">
              <a:off x="2115519" y="1388676"/>
              <a:ext cx="1669941" cy="337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4386020" y="1604075"/>
              <a:ext cx="278970" cy="1093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3270465" y="3194585"/>
            <a:ext cx="1721766" cy="666427"/>
            <a:chOff x="1746465" y="3194584"/>
            <a:chExt cx="1721766" cy="666427"/>
          </a:xfrm>
        </p:grpSpPr>
        <p:sp>
          <p:nvSpPr>
            <p:cNvPr id="38" name="立方体 37"/>
            <p:cNvSpPr/>
            <p:nvPr/>
          </p:nvSpPr>
          <p:spPr>
            <a:xfrm>
              <a:off x="1746465" y="3194584"/>
              <a:ext cx="294467" cy="666427"/>
            </a:xfrm>
            <a:prstGeom prst="cube">
              <a:avLst>
                <a:gd name="adj" fmla="val 6088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流程图: 接点 39"/>
            <p:cNvSpPr/>
            <p:nvPr/>
          </p:nvSpPr>
          <p:spPr>
            <a:xfrm>
              <a:off x="3300654" y="3396546"/>
              <a:ext cx="167577" cy="162732"/>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p:cNvCxnSpPr>
              <a:stCxn id="38" idx="3"/>
              <a:endCxn id="40" idx="2"/>
            </p:cNvCxnSpPr>
            <p:nvPr/>
          </p:nvCxnSpPr>
          <p:spPr>
            <a:xfrm flipV="1">
              <a:off x="1804054" y="3477912"/>
              <a:ext cx="1496600" cy="383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a:stCxn id="38" idx="1"/>
              <a:endCxn id="40" idx="2"/>
            </p:cNvCxnSpPr>
            <p:nvPr/>
          </p:nvCxnSpPr>
          <p:spPr>
            <a:xfrm>
              <a:off x="1804054" y="3373873"/>
              <a:ext cx="1496600" cy="104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a:stCxn id="38" idx="0"/>
              <a:endCxn id="40" idx="2"/>
            </p:cNvCxnSpPr>
            <p:nvPr/>
          </p:nvCxnSpPr>
          <p:spPr>
            <a:xfrm>
              <a:off x="1983343" y="3194584"/>
              <a:ext cx="1317311" cy="28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endCxn id="40" idx="2"/>
            </p:cNvCxnSpPr>
            <p:nvPr/>
          </p:nvCxnSpPr>
          <p:spPr>
            <a:xfrm flipV="1">
              <a:off x="2040932" y="3477912"/>
              <a:ext cx="1259722" cy="1786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1" name="文本框 60"/>
          <p:cNvSpPr txBox="1"/>
          <p:nvPr/>
        </p:nvSpPr>
        <p:spPr>
          <a:xfrm>
            <a:off x="5030492" y="1880150"/>
            <a:ext cx="2270503" cy="646331"/>
          </a:xfrm>
          <a:prstGeom prst="rect">
            <a:avLst/>
          </a:prstGeom>
          <a:noFill/>
        </p:spPr>
        <p:txBody>
          <a:bodyPr wrap="square" rtlCol="0">
            <a:spAutoFit/>
          </a:bodyPr>
          <a:lstStyle/>
          <a:p>
            <a:r>
              <a:rPr lang="en-US" altLang="zh-CN" dirty="0">
                <a:solidFill>
                  <a:schemeClr val="accent1">
                    <a:lumMod val="75000"/>
                  </a:schemeClr>
                </a:solidFill>
              </a:rPr>
              <a:t>32 x 32 x 3 image</a:t>
            </a:r>
          </a:p>
          <a:p>
            <a:r>
              <a:rPr lang="en-US" altLang="zh-CN" dirty="0">
                <a:solidFill>
                  <a:srgbClr val="00B050"/>
                </a:solidFill>
              </a:rPr>
              <a:t>5 x 5 x 3 filter</a:t>
            </a:r>
            <a:endParaRPr lang="zh-CN" altLang="en-US" dirty="0">
              <a:solidFill>
                <a:srgbClr val="00B050"/>
              </a:solidFill>
            </a:endParaRPr>
          </a:p>
        </p:txBody>
      </p:sp>
      <p:grpSp>
        <p:nvGrpSpPr>
          <p:cNvPr id="64" name="组合 63"/>
          <p:cNvGrpSpPr/>
          <p:nvPr/>
        </p:nvGrpSpPr>
        <p:grpSpPr>
          <a:xfrm>
            <a:off x="5189350" y="1658423"/>
            <a:ext cx="4633993" cy="4381252"/>
            <a:chOff x="3665349" y="1658423"/>
            <a:chExt cx="4633993" cy="4381252"/>
          </a:xfrm>
        </p:grpSpPr>
        <p:grpSp>
          <p:nvGrpSpPr>
            <p:cNvPr id="60" name="组合 59"/>
            <p:cNvGrpSpPr/>
            <p:nvPr/>
          </p:nvGrpSpPr>
          <p:grpSpPr>
            <a:xfrm>
              <a:off x="6311683" y="1658423"/>
              <a:ext cx="1987659" cy="4381252"/>
              <a:chOff x="6311683" y="1658423"/>
              <a:chExt cx="1987659" cy="4381252"/>
            </a:xfrm>
          </p:grpSpPr>
          <p:grpSp>
            <p:nvGrpSpPr>
              <p:cNvPr id="33" name="组合 32"/>
              <p:cNvGrpSpPr/>
              <p:nvPr/>
            </p:nvGrpSpPr>
            <p:grpSpPr>
              <a:xfrm>
                <a:off x="6311683" y="1986261"/>
                <a:ext cx="1987659" cy="4053414"/>
                <a:chOff x="6311683" y="1986261"/>
                <a:chExt cx="1987659" cy="4053414"/>
              </a:xfrm>
            </p:grpSpPr>
            <p:sp>
              <p:nvSpPr>
                <p:cNvPr id="28" name="立方体 27"/>
                <p:cNvSpPr/>
                <p:nvPr/>
              </p:nvSpPr>
              <p:spPr>
                <a:xfrm>
                  <a:off x="6548034" y="1986261"/>
                  <a:ext cx="1175935" cy="3661609"/>
                </a:xfrm>
                <a:prstGeom prst="cube">
                  <a:avLst>
                    <a:gd name="adj" fmla="val 93678"/>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p:cNvSpPr txBox="1"/>
                    <p:nvPr/>
                  </p:nvSpPr>
                  <p:spPr>
                    <a:xfrm>
                      <a:off x="6311683" y="5731898"/>
                      <a:ext cx="608310"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dirty="0">
                                <a:latin typeface="Cambria Math" panose="02040503050406030204" pitchFamily="18" charset="0"/>
                                <a:ea typeface="Cambria Math" panose="02040503050406030204" pitchFamily="18" charset="0"/>
                              </a:rPr>
                              <m:t>1</m:t>
                            </m:r>
                          </m:oMath>
                        </m:oMathPara>
                      </a14:m>
                      <a:endParaRPr lang="zh-CN" altLang="en-US" sz="1400" dirty="0">
                        <a:solidFill>
                          <a:srgbClr val="FF0000"/>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6311683" y="5731898"/>
                      <a:ext cx="608310" cy="3077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341351" y="5043332"/>
                      <a:ext cx="753607"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dirty="0">
                                <a:latin typeface="Cambria Math" panose="02040503050406030204" pitchFamily="18" charset="0"/>
                              </a:rPr>
                              <m:t>28 </m:t>
                            </m:r>
                          </m:oMath>
                        </m:oMathPara>
                      </a14:m>
                      <a:endParaRPr lang="zh-CN" altLang="en-US" sz="1400" dirty="0">
                        <a:solidFill>
                          <a:srgbClr val="FF0000"/>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7341351" y="5043332"/>
                      <a:ext cx="753607" cy="3077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7761743" y="3187091"/>
                      <a:ext cx="537599"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400" i="1" dirty="0">
                                <a:latin typeface="Cambria Math" panose="02040503050406030204" pitchFamily="18" charset="0"/>
                              </a:rPr>
                              <m:t>28 </m:t>
                            </m:r>
                          </m:oMath>
                        </m:oMathPara>
                      </a14:m>
                      <a:endParaRPr lang="zh-CN" altLang="en-US" sz="1400" dirty="0">
                        <a:solidFill>
                          <a:srgbClr val="FF0000"/>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7761743" y="3187091"/>
                      <a:ext cx="537599" cy="307777"/>
                    </a:xfrm>
                    <a:prstGeom prst="rect">
                      <a:avLst/>
                    </a:prstGeom>
                    <a:blipFill>
                      <a:blip r:embed="rId9"/>
                      <a:stretch>
                        <a:fillRect/>
                      </a:stretch>
                    </a:blipFill>
                  </p:spPr>
                  <p:txBody>
                    <a:bodyPr/>
                    <a:lstStyle/>
                    <a:p>
                      <a:r>
                        <a:rPr lang="zh-CN" altLang="en-US">
                          <a:noFill/>
                        </a:rPr>
                        <a:t> </a:t>
                      </a:r>
                    </a:p>
                  </p:txBody>
                </p:sp>
              </mc:Fallback>
            </mc:AlternateContent>
          </p:grpSp>
          <p:sp>
            <p:nvSpPr>
              <p:cNvPr id="59" name="文本框 58"/>
              <p:cNvSpPr txBox="1"/>
              <p:nvPr/>
            </p:nvSpPr>
            <p:spPr>
              <a:xfrm>
                <a:off x="6919993" y="1658423"/>
                <a:ext cx="1078629" cy="307777"/>
              </a:xfrm>
              <a:prstGeom prst="rect">
                <a:avLst/>
              </a:prstGeom>
              <a:noFill/>
            </p:spPr>
            <p:txBody>
              <a:bodyPr wrap="none" rtlCol="0">
                <a:spAutoFit/>
              </a:bodyPr>
              <a:lstStyle/>
              <a:p>
                <a:r>
                  <a:rPr lang="en-US" altLang="zh-CN" sz="1400" dirty="0"/>
                  <a:t>feature map</a:t>
                </a:r>
                <a:endParaRPr lang="zh-CN" altLang="en-US" sz="1400" dirty="0"/>
              </a:p>
            </p:txBody>
          </p:sp>
        </p:grpSp>
        <p:cxnSp>
          <p:nvCxnSpPr>
            <p:cNvPr id="63" name="直接箭头连接符 62"/>
            <p:cNvCxnSpPr/>
            <p:nvPr/>
          </p:nvCxnSpPr>
          <p:spPr>
            <a:xfrm>
              <a:off x="3665349" y="3477912"/>
              <a:ext cx="2404174" cy="16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5" name="立方体 64"/>
          <p:cNvSpPr/>
          <p:nvPr/>
        </p:nvSpPr>
        <p:spPr>
          <a:xfrm>
            <a:off x="8242029" y="1986261"/>
            <a:ext cx="1175935" cy="3661609"/>
          </a:xfrm>
          <a:prstGeom prst="cube">
            <a:avLst>
              <a:gd name="adj" fmla="val 93678"/>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p:cNvGrpSpPr/>
          <p:nvPr/>
        </p:nvGrpSpPr>
        <p:grpSpPr>
          <a:xfrm>
            <a:off x="3270465" y="3194787"/>
            <a:ext cx="1721766" cy="666427"/>
            <a:chOff x="3136470" y="4019519"/>
            <a:chExt cx="1721766" cy="666427"/>
          </a:xfrm>
        </p:grpSpPr>
        <p:sp>
          <p:nvSpPr>
            <p:cNvPr id="67" name="立方体 66"/>
            <p:cNvSpPr/>
            <p:nvPr/>
          </p:nvSpPr>
          <p:spPr>
            <a:xfrm>
              <a:off x="3136470" y="4019519"/>
              <a:ext cx="294467" cy="666427"/>
            </a:xfrm>
            <a:prstGeom prst="cube">
              <a:avLst>
                <a:gd name="adj" fmla="val 60886"/>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流程图: 接点 67"/>
            <p:cNvSpPr/>
            <p:nvPr/>
          </p:nvSpPr>
          <p:spPr>
            <a:xfrm>
              <a:off x="4690659" y="4221481"/>
              <a:ext cx="167577" cy="162732"/>
            </a:xfrm>
            <a:prstGeom prst="flowChartConnector">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p:cNvCxnSpPr>
              <a:stCxn id="67" idx="3"/>
              <a:endCxn id="68" idx="2"/>
            </p:cNvCxnSpPr>
            <p:nvPr/>
          </p:nvCxnSpPr>
          <p:spPr>
            <a:xfrm flipV="1">
              <a:off x="3194059" y="4302847"/>
              <a:ext cx="1496600" cy="3830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67" idx="1"/>
              <a:endCxn id="68" idx="2"/>
            </p:cNvCxnSpPr>
            <p:nvPr/>
          </p:nvCxnSpPr>
          <p:spPr>
            <a:xfrm>
              <a:off x="3194059" y="4198808"/>
              <a:ext cx="1496600" cy="1040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67" idx="0"/>
              <a:endCxn id="68" idx="2"/>
            </p:cNvCxnSpPr>
            <p:nvPr/>
          </p:nvCxnSpPr>
          <p:spPr>
            <a:xfrm>
              <a:off x="3373348" y="4019519"/>
              <a:ext cx="1317311" cy="2833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endCxn id="68" idx="2"/>
            </p:cNvCxnSpPr>
            <p:nvPr/>
          </p:nvCxnSpPr>
          <p:spPr>
            <a:xfrm flipV="1">
              <a:off x="3430937" y="4302847"/>
              <a:ext cx="1259722" cy="1786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4" name="文本框 73"/>
          <p:cNvSpPr txBox="1"/>
          <p:nvPr/>
        </p:nvSpPr>
        <p:spPr>
          <a:xfrm>
            <a:off x="5021190" y="1880150"/>
            <a:ext cx="2270503" cy="646331"/>
          </a:xfrm>
          <a:prstGeom prst="rect">
            <a:avLst/>
          </a:prstGeom>
          <a:noFill/>
        </p:spPr>
        <p:txBody>
          <a:bodyPr wrap="square" rtlCol="0">
            <a:spAutoFit/>
          </a:bodyPr>
          <a:lstStyle/>
          <a:p>
            <a:r>
              <a:rPr lang="en-US" altLang="zh-CN" dirty="0">
                <a:solidFill>
                  <a:schemeClr val="accent1">
                    <a:lumMod val="75000"/>
                  </a:schemeClr>
                </a:solidFill>
              </a:rPr>
              <a:t>32 x 32 x 3 image</a:t>
            </a:r>
          </a:p>
          <a:p>
            <a:r>
              <a:rPr lang="en-US" altLang="zh-CN" dirty="0">
                <a:solidFill>
                  <a:srgbClr val="FFC000"/>
                </a:solidFill>
              </a:rPr>
              <a:t>5 x 5 x 3 filter</a:t>
            </a:r>
            <a:endParaRPr lang="zh-CN" altLang="en-US" dirty="0">
              <a:solidFill>
                <a:srgbClr val="FFC000"/>
              </a:solidFill>
            </a:endParaRPr>
          </a:p>
        </p:txBody>
      </p:sp>
      <p:pic>
        <p:nvPicPr>
          <p:cNvPr id="78" name="图片 7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99643" y="3875536"/>
            <a:ext cx="3736041" cy="2879087"/>
          </a:xfrm>
          <a:prstGeom prst="rect">
            <a:avLst/>
          </a:prstGeom>
        </p:spPr>
      </p:pic>
      <p:grpSp>
        <p:nvGrpSpPr>
          <p:cNvPr id="93" name="组合 92"/>
          <p:cNvGrpSpPr/>
          <p:nvPr/>
        </p:nvGrpSpPr>
        <p:grpSpPr>
          <a:xfrm>
            <a:off x="6925559" y="4911366"/>
            <a:ext cx="845708" cy="1373485"/>
            <a:chOff x="5401559" y="4911365"/>
            <a:chExt cx="845708" cy="1373485"/>
          </a:xfrm>
        </p:grpSpPr>
        <p:cxnSp>
          <p:nvCxnSpPr>
            <p:cNvPr id="83" name="直接连接符 82"/>
            <p:cNvCxnSpPr/>
            <p:nvPr/>
          </p:nvCxnSpPr>
          <p:spPr>
            <a:xfrm>
              <a:off x="5420412" y="5260157"/>
              <a:ext cx="18854" cy="102469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V="1">
              <a:off x="5401559" y="4911365"/>
              <a:ext cx="838985" cy="35822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6240544" y="4911365"/>
              <a:ext cx="1" cy="974422"/>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5439266" y="5885787"/>
              <a:ext cx="808001" cy="399063"/>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51" name="Title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Convolution</a:t>
            </a:r>
            <a:r>
              <a:rPr lang="zh-CN" altLang="en-US" dirty="0" smtClean="0"/>
              <a:t> </a:t>
            </a:r>
            <a:r>
              <a:rPr lang="en-US" altLang="zh-CN" dirty="0" smtClean="0"/>
              <a:t>Layer</a:t>
            </a:r>
            <a:endParaRPr lang="en-US" dirty="0"/>
          </a:p>
        </p:txBody>
      </p:sp>
    </p:spTree>
    <p:extLst>
      <p:ext uri="{BB962C8B-B14F-4D97-AF65-F5344CB8AC3E}">
        <p14:creationId xmlns:p14="http://schemas.microsoft.com/office/powerpoint/2010/main" val="14926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10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36"/>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6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78"/>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9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61"/>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1" grpId="0"/>
      <p:bldP spid="61" grpId="1"/>
      <p:bldP spid="65" grpId="0" animBg="1"/>
      <p:bldP spid="7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Pooling</a:t>
            </a:r>
            <a:r>
              <a:rPr lang="zh-CN" altLang="en-US" dirty="0" smtClean="0"/>
              <a:t> </a:t>
            </a:r>
            <a:r>
              <a:rPr lang="en-US" altLang="zh-CN" dirty="0" smtClean="0"/>
              <a:t>Layer</a:t>
            </a:r>
            <a:endParaRPr lang="en-US" dirty="0"/>
          </a:p>
        </p:txBody>
      </p:sp>
      <p:sp>
        <p:nvSpPr>
          <p:cNvPr id="3" name="Content Placeholder 2"/>
          <p:cNvSpPr>
            <a:spLocks noGrp="1"/>
          </p:cNvSpPr>
          <p:nvPr>
            <p:ph idx="1"/>
          </p:nvPr>
        </p:nvSpPr>
        <p:spPr/>
        <p:txBody>
          <a:bodyPr/>
          <a:lstStyle/>
          <a:p>
            <a:r>
              <a:rPr lang="en-US" altLang="zh-CN" dirty="0" smtClean="0"/>
              <a:t>Max</a:t>
            </a:r>
            <a:r>
              <a:rPr lang="zh-CN" altLang="en-US" dirty="0" smtClean="0"/>
              <a:t> </a:t>
            </a:r>
            <a:r>
              <a:rPr lang="en-US" altLang="zh-CN" dirty="0" smtClean="0"/>
              <a:t>pooling,</a:t>
            </a:r>
            <a:r>
              <a:rPr lang="zh-CN" altLang="en-US" dirty="0" smtClean="0"/>
              <a:t> </a:t>
            </a:r>
            <a:r>
              <a:rPr lang="en-US" altLang="zh-CN" dirty="0" smtClean="0"/>
              <a:t>average</a:t>
            </a:r>
            <a:r>
              <a:rPr lang="zh-CN" altLang="en-US" dirty="0" smtClean="0"/>
              <a:t> </a:t>
            </a:r>
            <a:r>
              <a:rPr lang="en-US" altLang="zh-CN" dirty="0" smtClean="0"/>
              <a:t>pooling,</a:t>
            </a:r>
            <a:r>
              <a:rPr lang="zh-CN" altLang="en-US" dirty="0" smtClean="0"/>
              <a:t> </a:t>
            </a:r>
            <a:r>
              <a:rPr lang="en-US" altLang="zh-CN" dirty="0" smtClean="0"/>
              <a:t>etc.</a:t>
            </a:r>
            <a:r>
              <a:rPr lang="zh-CN" altLang="en-US" dirty="0" smtClean="0"/>
              <a:t> </a:t>
            </a:r>
            <a:r>
              <a:rPr lang="en-US" altLang="zh-CN" dirty="0" smtClean="0"/>
              <a:t>(translation</a:t>
            </a:r>
            <a:r>
              <a:rPr lang="zh-CN" altLang="en-US" dirty="0" smtClean="0"/>
              <a:t> </a:t>
            </a:r>
            <a:r>
              <a:rPr lang="en-US" altLang="zh-CN" dirty="0" smtClean="0"/>
              <a:t>invariant)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320" y="2755900"/>
            <a:ext cx="6745360" cy="3136900"/>
          </a:xfrm>
          <a:prstGeom prst="rect">
            <a:avLst/>
          </a:prstGeom>
        </p:spPr>
      </p:pic>
    </p:spTree>
    <p:extLst>
      <p:ext uri="{BB962C8B-B14F-4D97-AF65-F5344CB8AC3E}">
        <p14:creationId xmlns:p14="http://schemas.microsoft.com/office/powerpoint/2010/main" val="116905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smtClean="0"/>
              <a:t>ReLU</a:t>
            </a:r>
            <a:r>
              <a:rPr lang="zh-CN" altLang="en-US" dirty="0" smtClean="0"/>
              <a:t> </a:t>
            </a:r>
            <a:r>
              <a:rPr lang="en-US" altLang="zh-CN" dirty="0" smtClean="0"/>
              <a:t>Activation</a:t>
            </a:r>
            <a:endParaRPr lang="en-US" dirty="0"/>
          </a:p>
        </p:txBody>
      </p:sp>
      <p:pic>
        <p:nvPicPr>
          <p:cNvPr id="4" name="图片 1"/>
          <p:cNvPicPr>
            <a:picLocks noGrp="1" noChangeAspect="1"/>
          </p:cNvPicPr>
          <p:nvPr>
            <p:ph idx="1"/>
          </p:nvPr>
        </p:nvPicPr>
        <p:blipFill>
          <a:blip r:embed="rId2"/>
          <a:stretch>
            <a:fillRect/>
          </a:stretch>
        </p:blipFill>
        <p:spPr>
          <a:xfrm>
            <a:off x="3567112" y="1981994"/>
            <a:ext cx="5057775" cy="4038600"/>
          </a:xfrm>
          <a:prstGeom prst="rect">
            <a:avLst/>
          </a:prstGeom>
        </p:spPr>
      </p:pic>
      <p:sp>
        <p:nvSpPr>
          <p:cNvPr id="5" name="TextBox 4"/>
          <p:cNvSpPr txBox="1"/>
          <p:nvPr/>
        </p:nvSpPr>
        <p:spPr>
          <a:xfrm>
            <a:off x="965200" y="1612662"/>
            <a:ext cx="4869218" cy="369332"/>
          </a:xfrm>
          <a:prstGeom prst="rect">
            <a:avLst/>
          </a:prstGeom>
          <a:noFill/>
        </p:spPr>
        <p:txBody>
          <a:bodyPr wrap="none" rtlCol="0">
            <a:spAutoFit/>
          </a:bodyPr>
          <a:lstStyle/>
          <a:p>
            <a:pPr marL="285750" indent="-285750">
              <a:buFont typeface="Arial" charset="0"/>
              <a:buChar char="•"/>
            </a:pPr>
            <a:r>
              <a:rPr lang="en-US" altLang="zh-CN" dirty="0" smtClean="0"/>
              <a:t>To</a:t>
            </a:r>
            <a:r>
              <a:rPr lang="zh-CN" altLang="en-US" dirty="0" smtClean="0"/>
              <a:t> </a:t>
            </a:r>
            <a:r>
              <a:rPr lang="en-US" altLang="zh-CN" dirty="0" smtClean="0"/>
              <a:t>avoid</a:t>
            </a:r>
            <a:r>
              <a:rPr lang="zh-CN" altLang="en-US" dirty="0" smtClean="0"/>
              <a:t> </a:t>
            </a:r>
            <a:r>
              <a:rPr lang="en-US" altLang="zh-CN" dirty="0"/>
              <a:t>v</a:t>
            </a:r>
            <a:r>
              <a:rPr lang="en-US" altLang="zh-CN" dirty="0" smtClean="0"/>
              <a:t>anishing</a:t>
            </a:r>
            <a:r>
              <a:rPr lang="zh-CN" altLang="en-US" dirty="0" smtClean="0"/>
              <a:t> </a:t>
            </a:r>
            <a:r>
              <a:rPr lang="en-US" altLang="zh-CN" dirty="0" smtClean="0"/>
              <a:t>gradient</a:t>
            </a:r>
            <a:r>
              <a:rPr lang="zh-CN" altLang="en-US" dirty="0" smtClean="0"/>
              <a:t> </a:t>
            </a:r>
            <a:r>
              <a:rPr lang="en-US" altLang="zh-CN" dirty="0" smtClean="0"/>
              <a:t>in</a:t>
            </a:r>
            <a:r>
              <a:rPr lang="zh-CN" altLang="en-US" dirty="0" smtClean="0"/>
              <a:t> </a:t>
            </a:r>
            <a:r>
              <a:rPr lang="en-US" altLang="zh-CN" dirty="0" smtClean="0"/>
              <a:t>backpropagation</a:t>
            </a:r>
            <a:endParaRPr lang="en-US" dirty="0"/>
          </a:p>
        </p:txBody>
      </p:sp>
    </p:spTree>
    <p:extLst>
      <p:ext uri="{BB962C8B-B14F-4D97-AF65-F5344CB8AC3E}">
        <p14:creationId xmlns:p14="http://schemas.microsoft.com/office/powerpoint/2010/main" val="148565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Convolutional</a:t>
            </a:r>
            <a:r>
              <a:rPr lang="zh-CN" altLang="en-US" dirty="0" smtClean="0"/>
              <a:t> </a:t>
            </a:r>
            <a:r>
              <a:rPr lang="en-US" altLang="zh-CN" dirty="0" smtClean="0"/>
              <a:t>Neural</a:t>
            </a:r>
            <a:r>
              <a:rPr lang="zh-CN" altLang="en-US" dirty="0" smtClean="0"/>
              <a:t> </a:t>
            </a:r>
            <a:r>
              <a:rPr lang="en-US" altLang="zh-CN" dirty="0" smtClean="0"/>
              <a:t>Network</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6546" y="1825625"/>
            <a:ext cx="7238907" cy="4351338"/>
          </a:xfrm>
        </p:spPr>
      </p:pic>
    </p:spTree>
    <p:extLst>
      <p:ext uri="{BB962C8B-B14F-4D97-AF65-F5344CB8AC3E}">
        <p14:creationId xmlns:p14="http://schemas.microsoft.com/office/powerpoint/2010/main" val="155155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Classic</a:t>
            </a:r>
            <a:r>
              <a:rPr lang="zh-CN" altLang="en-US" dirty="0" smtClean="0"/>
              <a:t> </a:t>
            </a:r>
            <a:r>
              <a:rPr lang="en-US" altLang="zh-CN" dirty="0" smtClean="0"/>
              <a:t>CNN</a:t>
            </a:r>
            <a:r>
              <a:rPr lang="zh-CN" altLang="en-US" dirty="0" smtClean="0"/>
              <a:t> </a:t>
            </a:r>
            <a:r>
              <a:rPr lang="en-US" altLang="zh-CN" dirty="0" smtClean="0"/>
              <a:t>models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613354"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5600699" cy="4204913"/>
          </a:xfrm>
          <a:prstGeom prst="rect">
            <a:avLst/>
          </a:prstGeom>
        </p:spPr>
      </p:pic>
      <p:sp>
        <p:nvSpPr>
          <p:cNvPr id="6" name="TextBox 5"/>
          <p:cNvSpPr txBox="1"/>
          <p:nvPr/>
        </p:nvSpPr>
        <p:spPr>
          <a:xfrm>
            <a:off x="2095500" y="6223000"/>
            <a:ext cx="1584280" cy="369332"/>
          </a:xfrm>
          <a:prstGeom prst="rect">
            <a:avLst/>
          </a:prstGeom>
          <a:noFill/>
        </p:spPr>
        <p:txBody>
          <a:bodyPr wrap="none" rtlCol="0">
            <a:spAutoFit/>
          </a:bodyPr>
          <a:lstStyle/>
          <a:p>
            <a:r>
              <a:rPr lang="en-US" altLang="zh-CN" dirty="0" err="1" smtClean="0"/>
              <a:t>AlexNet</a:t>
            </a:r>
            <a:r>
              <a:rPr lang="zh-CN" altLang="en-US" dirty="0" smtClean="0"/>
              <a:t> </a:t>
            </a:r>
            <a:r>
              <a:rPr lang="en-US" altLang="zh-CN" dirty="0" smtClean="0"/>
              <a:t>(2012)</a:t>
            </a:r>
          </a:p>
        </p:txBody>
      </p:sp>
      <p:sp>
        <p:nvSpPr>
          <p:cNvPr id="7" name="TextBox 6"/>
          <p:cNvSpPr txBox="1"/>
          <p:nvPr/>
        </p:nvSpPr>
        <p:spPr>
          <a:xfrm>
            <a:off x="3844126" y="6223000"/>
            <a:ext cx="1607428" cy="369332"/>
          </a:xfrm>
          <a:prstGeom prst="rect">
            <a:avLst/>
          </a:prstGeom>
          <a:noFill/>
        </p:spPr>
        <p:txBody>
          <a:bodyPr wrap="none" rtlCol="0">
            <a:spAutoFit/>
          </a:bodyPr>
          <a:lstStyle/>
          <a:p>
            <a:r>
              <a:rPr lang="en-US" altLang="zh-CN" dirty="0" err="1" smtClean="0"/>
              <a:t>VGGNet</a:t>
            </a:r>
            <a:r>
              <a:rPr lang="zh-CN" altLang="en-US" dirty="0" smtClean="0"/>
              <a:t> </a:t>
            </a:r>
            <a:r>
              <a:rPr lang="en-US" altLang="zh-CN" dirty="0" smtClean="0"/>
              <a:t>(2014)</a:t>
            </a:r>
            <a:endParaRPr lang="en-US" dirty="0"/>
          </a:p>
        </p:txBody>
      </p:sp>
      <p:sp>
        <p:nvSpPr>
          <p:cNvPr id="8" name="TextBox 7"/>
          <p:cNvSpPr txBox="1"/>
          <p:nvPr/>
        </p:nvSpPr>
        <p:spPr>
          <a:xfrm>
            <a:off x="8200226" y="6223000"/>
            <a:ext cx="1898725" cy="369332"/>
          </a:xfrm>
          <a:prstGeom prst="rect">
            <a:avLst/>
          </a:prstGeom>
          <a:noFill/>
        </p:spPr>
        <p:txBody>
          <a:bodyPr wrap="none" rtlCol="0">
            <a:spAutoFit/>
          </a:bodyPr>
          <a:lstStyle/>
          <a:p>
            <a:r>
              <a:rPr lang="en-US" altLang="zh-CN" dirty="0" err="1" smtClean="0"/>
              <a:t>GoogLeNet</a:t>
            </a:r>
            <a:r>
              <a:rPr lang="zh-CN" altLang="en-US" dirty="0" smtClean="0"/>
              <a:t> </a:t>
            </a:r>
            <a:r>
              <a:rPr lang="en-US" altLang="zh-CN" dirty="0" smtClean="0"/>
              <a:t>(2014)</a:t>
            </a:r>
            <a:endParaRPr lang="en-US" dirty="0"/>
          </a:p>
        </p:txBody>
      </p:sp>
    </p:spTree>
    <p:extLst>
      <p:ext uri="{BB962C8B-B14F-4D97-AF65-F5344CB8AC3E}">
        <p14:creationId xmlns:p14="http://schemas.microsoft.com/office/powerpoint/2010/main" val="8904875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Learning from incomplete data</a:t>
            </a:r>
          </a:p>
          <a:p>
            <a:endParaRPr lang="en-US" dirty="0"/>
          </a:p>
        </p:txBody>
      </p:sp>
      <p:sp>
        <p:nvSpPr>
          <p:cNvPr id="4" name="Title 1"/>
          <p:cNvSpPr>
            <a:spLocks noGrp="1"/>
          </p:cNvSpPr>
          <p:nvPr>
            <p:ph type="title"/>
          </p:nvPr>
        </p:nvSpPr>
        <p:spPr/>
        <p:txBody>
          <a:bodyPr/>
          <a:lstStyle/>
          <a:p>
            <a:r>
              <a:rPr lang="en-US" dirty="0" smtClean="0"/>
              <a:t>What CNN can do?</a:t>
            </a:r>
            <a:endParaRPr lang="en-US" dirty="0"/>
          </a:p>
        </p:txBody>
      </p:sp>
      <p:pic>
        <p:nvPicPr>
          <p:cNvPr id="6" name="Picture 5"/>
          <p:cNvPicPr>
            <a:picLocks noChangeAspect="1"/>
          </p:cNvPicPr>
          <p:nvPr/>
        </p:nvPicPr>
        <p:blipFill>
          <a:blip r:embed="rId2"/>
          <a:stretch>
            <a:fillRect/>
          </a:stretch>
        </p:blipFill>
        <p:spPr>
          <a:xfrm>
            <a:off x="1168865" y="2526485"/>
            <a:ext cx="10283197" cy="3226615"/>
          </a:xfrm>
          <a:prstGeom prst="rect">
            <a:avLst/>
          </a:prstGeom>
        </p:spPr>
      </p:pic>
    </p:spTree>
    <p:extLst>
      <p:ext uri="{BB962C8B-B14F-4D97-AF65-F5344CB8AC3E}">
        <p14:creationId xmlns:p14="http://schemas.microsoft.com/office/powerpoint/2010/main" val="17092811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CNN can do?</a:t>
            </a:r>
            <a:endParaRPr lang="en-US" dirty="0"/>
          </a:p>
        </p:txBody>
      </p:sp>
      <p:sp>
        <p:nvSpPr>
          <p:cNvPr id="3" name="Content Placeholder 2"/>
          <p:cNvSpPr>
            <a:spLocks noGrp="1"/>
          </p:cNvSpPr>
          <p:nvPr>
            <p:ph idx="1"/>
          </p:nvPr>
        </p:nvSpPr>
        <p:spPr/>
        <p:txBody>
          <a:bodyPr/>
          <a:lstStyle/>
          <a:p>
            <a:r>
              <a:rPr lang="en-US" dirty="0" smtClean="0"/>
              <a:t>Generate stylish content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349500"/>
            <a:ext cx="5062863" cy="4064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628" y="585931"/>
            <a:ext cx="5198360" cy="5964094"/>
          </a:xfrm>
          <a:prstGeom prst="rect">
            <a:avLst/>
          </a:prstGeom>
        </p:spPr>
      </p:pic>
    </p:spTree>
    <p:extLst>
      <p:ext uri="{BB962C8B-B14F-4D97-AF65-F5344CB8AC3E}">
        <p14:creationId xmlns:p14="http://schemas.microsoft.com/office/powerpoint/2010/main" val="2975746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203739" y="2444060"/>
            <a:ext cx="96039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lgn="ctr">
              <a:buFont typeface="Arial" charset="0"/>
              <a:buChar char="•"/>
            </a:pPr>
            <a:r>
              <a:rPr lang="en-US" altLang="zh-CN" dirty="0" smtClean="0"/>
              <a:t>Recurrent</a:t>
            </a:r>
            <a:r>
              <a:rPr lang="zh-CN" altLang="en-US" dirty="0" smtClean="0"/>
              <a:t> </a:t>
            </a:r>
            <a:r>
              <a:rPr lang="en-US" altLang="zh-CN" dirty="0" smtClean="0"/>
              <a:t>Neural</a:t>
            </a:r>
            <a:r>
              <a:rPr lang="zh-CN" altLang="en-US" dirty="0" smtClean="0"/>
              <a:t> </a:t>
            </a:r>
            <a:r>
              <a:rPr lang="en-US" altLang="zh-CN" dirty="0" smtClean="0"/>
              <a:t>Network</a:t>
            </a:r>
            <a:r>
              <a:rPr lang="zh-CN" altLang="en-US" dirty="0" smtClean="0"/>
              <a:t> </a:t>
            </a:r>
            <a:r>
              <a:rPr lang="en-US" altLang="zh-CN" dirty="0" smtClean="0"/>
              <a:t>(RNN)</a:t>
            </a:r>
            <a:r>
              <a:rPr lang="zh-CN" altLang="en-US" dirty="0" smtClean="0"/>
              <a:t> </a:t>
            </a:r>
            <a:r>
              <a:rPr lang="en-US" altLang="zh-CN" dirty="0" smtClean="0"/>
              <a:t>&amp;</a:t>
            </a:r>
            <a:r>
              <a:rPr lang="zh-CN" altLang="en-US" dirty="0" smtClean="0"/>
              <a:t> </a:t>
            </a:r>
            <a:r>
              <a:rPr lang="en-US" altLang="zh-CN" dirty="0" smtClean="0"/>
              <a:t>Long</a:t>
            </a:r>
            <a:r>
              <a:rPr lang="zh-CN" altLang="en-US" dirty="0" smtClean="0"/>
              <a:t> </a:t>
            </a:r>
            <a:r>
              <a:rPr lang="en-US" altLang="zh-CN" dirty="0" smtClean="0"/>
              <a:t>Short</a:t>
            </a:r>
            <a:r>
              <a:rPr lang="zh-CN" altLang="en-US" dirty="0"/>
              <a:t> </a:t>
            </a:r>
            <a:r>
              <a:rPr lang="en-US" altLang="zh-CN" dirty="0" smtClean="0"/>
              <a:t>–</a:t>
            </a:r>
            <a:r>
              <a:rPr lang="zh-CN" altLang="en-US" dirty="0" smtClean="0"/>
              <a:t> </a:t>
            </a:r>
            <a:r>
              <a:rPr lang="en-US" altLang="zh-CN" dirty="0" smtClean="0"/>
              <a:t>term</a:t>
            </a:r>
            <a:r>
              <a:rPr lang="zh-CN" altLang="en-US" dirty="0" smtClean="0"/>
              <a:t> </a:t>
            </a:r>
            <a:r>
              <a:rPr lang="en-US" altLang="zh-CN" dirty="0" smtClean="0"/>
              <a:t>Memory</a:t>
            </a:r>
            <a:r>
              <a:rPr lang="zh-CN" altLang="en-US" dirty="0" smtClean="0"/>
              <a:t> </a:t>
            </a:r>
            <a:r>
              <a:rPr lang="en-US" altLang="zh-CN" dirty="0" smtClean="0"/>
              <a:t>(LSTM)</a:t>
            </a:r>
            <a:endParaRPr lang="en-US" dirty="0"/>
          </a:p>
        </p:txBody>
      </p:sp>
    </p:spTree>
    <p:extLst>
      <p:ext uri="{BB962C8B-B14F-4D97-AF65-F5344CB8AC3E}">
        <p14:creationId xmlns:p14="http://schemas.microsoft.com/office/powerpoint/2010/main" val="20849610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a robot to take TOEFL instead of you</a:t>
            </a:r>
            <a:endParaRPr lang="en-US" dirty="0"/>
          </a:p>
        </p:txBody>
      </p:sp>
      <p:sp>
        <p:nvSpPr>
          <p:cNvPr id="3" name="Content Placeholder 2"/>
          <p:cNvSpPr>
            <a:spLocks noGrp="1"/>
          </p:cNvSpPr>
          <p:nvPr>
            <p:ph idx="1"/>
          </p:nvPr>
        </p:nvSpPr>
        <p:spPr/>
        <p:txBody>
          <a:bodyPr/>
          <a:lstStyle/>
          <a:p>
            <a:r>
              <a:rPr lang="en-US" dirty="0" smtClean="0"/>
              <a:t>It needs to be good at:</a:t>
            </a:r>
          </a:p>
          <a:p>
            <a:pPr lvl="1"/>
            <a:r>
              <a:rPr lang="en-US" dirty="0" smtClean="0"/>
              <a:t>Listen: Speech to Text</a:t>
            </a:r>
          </a:p>
          <a:p>
            <a:pPr lvl="1"/>
            <a:r>
              <a:rPr lang="en-US" dirty="0" smtClean="0"/>
              <a:t>Speak: Text to Speech</a:t>
            </a:r>
          </a:p>
          <a:p>
            <a:pPr lvl="1"/>
            <a:r>
              <a:rPr lang="en-US" dirty="0" smtClean="0"/>
              <a:t>Read: Text Understanding</a:t>
            </a:r>
          </a:p>
          <a:p>
            <a:pPr lvl="1"/>
            <a:r>
              <a:rPr lang="en-US" dirty="0" smtClean="0"/>
              <a:t>Write: Text Generation</a:t>
            </a:r>
          </a:p>
          <a:p>
            <a:r>
              <a:rPr lang="en-US" dirty="0" smtClean="0"/>
              <a:t>Apparently, CNN cannot fulfill these tasks</a:t>
            </a:r>
          </a:p>
          <a:p>
            <a:r>
              <a:rPr lang="en-US" dirty="0" smtClean="0"/>
              <a:t>However, a collaboration of linguistic model, acoustic model and other deep neural networks can (maybe a 70-80 score possible?)</a:t>
            </a:r>
          </a:p>
        </p:txBody>
      </p:sp>
    </p:spTree>
    <p:extLst>
      <p:ext uri="{BB962C8B-B14F-4D97-AF65-F5344CB8AC3E}">
        <p14:creationId xmlns:p14="http://schemas.microsoft.com/office/powerpoint/2010/main" val="8289659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Recurrent</a:t>
            </a:r>
            <a:r>
              <a:rPr lang="zh-CN" altLang="en-US" dirty="0" smtClean="0"/>
              <a:t> </a:t>
            </a:r>
            <a:r>
              <a:rPr lang="en-US" altLang="zh-CN" dirty="0" smtClean="0"/>
              <a:t>Neural</a:t>
            </a:r>
            <a:r>
              <a:rPr lang="zh-CN" altLang="en-US" dirty="0" smtClean="0"/>
              <a:t> </a:t>
            </a:r>
            <a:r>
              <a:rPr lang="en-US" altLang="zh-CN" dirty="0" smtClean="0"/>
              <a:t>Network</a:t>
            </a:r>
            <a:r>
              <a:rPr lang="zh-CN" altLang="en-US" dirty="0" smtClean="0"/>
              <a:t> </a:t>
            </a:r>
            <a:r>
              <a:rPr lang="en-US" altLang="zh-CN" dirty="0" smtClean="0"/>
              <a:t>(RNN)</a:t>
            </a:r>
            <a:endParaRPr lang="en-US" dirty="0"/>
          </a:p>
        </p:txBody>
      </p:sp>
      <p:sp>
        <p:nvSpPr>
          <p:cNvPr id="3" name="Content Placeholder 2"/>
          <p:cNvSpPr>
            <a:spLocks noGrp="1"/>
          </p:cNvSpPr>
          <p:nvPr>
            <p:ph idx="1"/>
          </p:nvPr>
        </p:nvSpPr>
        <p:spPr/>
        <p:txBody>
          <a:bodyPr/>
          <a:lstStyle/>
          <a:p>
            <a:r>
              <a:rPr lang="en-US" altLang="zh-CN" dirty="0" smtClean="0"/>
              <a:t>A</a:t>
            </a:r>
            <a:r>
              <a:rPr lang="zh-CN" altLang="en-US" dirty="0"/>
              <a:t> </a:t>
            </a:r>
            <a:r>
              <a:rPr lang="en-US" altLang="zh-CN" dirty="0" smtClean="0"/>
              <a:t>neural</a:t>
            </a:r>
            <a:r>
              <a:rPr lang="zh-CN" altLang="en-US" dirty="0" smtClean="0"/>
              <a:t> </a:t>
            </a:r>
            <a:r>
              <a:rPr lang="en-US" altLang="zh-CN" dirty="0" smtClean="0"/>
              <a:t>network</a:t>
            </a:r>
            <a:r>
              <a:rPr lang="zh-CN" altLang="en-US" dirty="0" smtClean="0"/>
              <a:t> </a:t>
            </a:r>
            <a:r>
              <a:rPr lang="en-US" altLang="zh-CN" dirty="0" smtClean="0"/>
              <a:t>that</a:t>
            </a:r>
            <a:r>
              <a:rPr lang="zh-CN" altLang="en-US" dirty="0" smtClean="0"/>
              <a:t> </a:t>
            </a:r>
            <a:r>
              <a:rPr lang="en-US" altLang="zh-CN" dirty="0" smtClean="0"/>
              <a:t>has</a:t>
            </a:r>
            <a:r>
              <a:rPr lang="zh-CN" altLang="en-US" dirty="0" smtClean="0"/>
              <a:t> </a:t>
            </a:r>
            <a:r>
              <a:rPr lang="en-US" altLang="zh-CN" dirty="0" smtClean="0"/>
              <a:t>memory (capture sequential pattern)</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150" y="2349886"/>
            <a:ext cx="9537700" cy="3827077"/>
          </a:xfrm>
          <a:prstGeom prst="rect">
            <a:avLst/>
          </a:prstGeom>
        </p:spPr>
      </p:pic>
    </p:spTree>
    <p:extLst>
      <p:ext uri="{BB962C8B-B14F-4D97-AF65-F5344CB8AC3E}">
        <p14:creationId xmlns:p14="http://schemas.microsoft.com/office/powerpoint/2010/main" val="247256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Youtube-8M</a:t>
            </a:r>
            <a:r>
              <a:rPr lang="zh-CN" altLang="en-US" dirty="0" smtClean="0"/>
              <a:t> </a:t>
            </a:r>
            <a:r>
              <a:rPr lang="en-US" altLang="zh-CN" dirty="0" smtClean="0"/>
              <a:t>Video</a:t>
            </a:r>
            <a:r>
              <a:rPr lang="zh-CN" altLang="en-US" dirty="0" smtClean="0"/>
              <a:t> </a:t>
            </a:r>
            <a:r>
              <a:rPr lang="en-US" altLang="zh-CN" dirty="0" smtClean="0"/>
              <a:t>Understanding</a:t>
            </a:r>
            <a:r>
              <a:rPr lang="zh-CN" altLang="en-US" dirty="0" smtClean="0"/>
              <a:t> </a:t>
            </a:r>
            <a:r>
              <a:rPr lang="en-US" altLang="zh-CN" dirty="0" smtClean="0"/>
              <a:t>Challenge</a:t>
            </a:r>
            <a:endParaRPr lang="en-US" dirty="0"/>
          </a:p>
        </p:txBody>
      </p:sp>
      <p:sp>
        <p:nvSpPr>
          <p:cNvPr id="3" name="Content Placeholder 2"/>
          <p:cNvSpPr>
            <a:spLocks noGrp="1"/>
          </p:cNvSpPr>
          <p:nvPr>
            <p:ph idx="1"/>
          </p:nvPr>
        </p:nvSpPr>
        <p:spPr/>
        <p:txBody>
          <a:bodyPr/>
          <a:lstStyle/>
          <a:p>
            <a:r>
              <a:rPr lang="en-US" smtClean="0"/>
              <a:t>“</a:t>
            </a:r>
            <a:r>
              <a:rPr lang="en-US" dirty="0" smtClean="0"/>
              <a:t>In </a:t>
            </a:r>
            <a:r>
              <a:rPr lang="en-US" dirty="0"/>
              <a:t>this competition, you are challenged to develop classification algorithms which accurately assign video-level labels using the new and improved YT-8M V2 dataset. The dataset was created from over 7 million YouTube videos (450,000 hours of video) and includes video labels from a vocabulary of 4716 classes (3.4 labels/video on average). It also comes with pre-extracted audio &amp; visual features from every second of video (3.2B feature vectors in total</a:t>
            </a:r>
            <a:r>
              <a:rPr lang="en-US" dirty="0" smtClean="0"/>
              <a:t>).”</a:t>
            </a:r>
            <a:endParaRPr lang="en-US" dirty="0"/>
          </a:p>
        </p:txBody>
      </p:sp>
    </p:spTree>
    <p:extLst>
      <p:ext uri="{BB962C8B-B14F-4D97-AF65-F5344CB8AC3E}">
        <p14:creationId xmlns:p14="http://schemas.microsoft.com/office/powerpoint/2010/main" val="7710106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RNN</a:t>
            </a:r>
            <a:r>
              <a:rPr lang="zh-CN" altLang="en-US" dirty="0" smtClean="0"/>
              <a:t> </a:t>
            </a:r>
            <a:r>
              <a:rPr lang="en-US" altLang="zh-CN" dirty="0" smtClean="0"/>
              <a:t>is</a:t>
            </a:r>
            <a:r>
              <a:rPr lang="zh-CN" altLang="en-US" dirty="0" smtClean="0"/>
              <a:t> </a:t>
            </a:r>
            <a:r>
              <a:rPr lang="en-US" altLang="zh-CN" dirty="0" smtClean="0"/>
              <a:t>easy</a:t>
            </a:r>
            <a:r>
              <a:rPr lang="zh-CN" altLang="en-US" dirty="0" smtClean="0"/>
              <a:t> </a:t>
            </a:r>
            <a:r>
              <a:rPr lang="en-US" altLang="zh-CN" dirty="0" smtClean="0"/>
              <a:t>to</a:t>
            </a:r>
            <a:r>
              <a:rPr lang="zh-CN" altLang="en-US" dirty="0" smtClean="0"/>
              <a:t> </a:t>
            </a:r>
            <a:r>
              <a:rPr lang="en-US" altLang="zh-CN" dirty="0" smtClean="0"/>
              <a:t>forget</a:t>
            </a:r>
            <a:r>
              <a:rPr lang="is-IS" altLang="zh-CN" dirty="0" smtClean="0"/>
              <a:t>…</a:t>
            </a:r>
            <a:endParaRPr lang="en-US" dirty="0"/>
          </a:p>
        </p:txBody>
      </p:sp>
      <p:sp>
        <p:nvSpPr>
          <p:cNvPr id="3" name="Content Placeholder 2"/>
          <p:cNvSpPr>
            <a:spLocks noGrp="1"/>
          </p:cNvSpPr>
          <p:nvPr>
            <p:ph idx="1"/>
          </p:nvPr>
        </p:nvSpPr>
        <p:spPr/>
        <p:txBody>
          <a:bodyPr/>
          <a:lstStyle/>
          <a:p>
            <a:r>
              <a:rPr lang="en-US" altLang="zh-CN" dirty="0" smtClean="0"/>
              <a:t>All</a:t>
            </a:r>
            <a:r>
              <a:rPr lang="zh-CN" altLang="en-US" dirty="0" smtClean="0"/>
              <a:t> </a:t>
            </a:r>
            <a:r>
              <a:rPr lang="en-US" altLang="zh-CN" dirty="0" smtClean="0"/>
              <a:t>parameters</a:t>
            </a:r>
            <a:r>
              <a:rPr lang="zh-CN" altLang="en-US" dirty="0" smtClean="0"/>
              <a:t> </a:t>
            </a:r>
            <a:r>
              <a:rPr lang="en-US" altLang="zh-CN" dirty="0" smtClean="0"/>
              <a:t>are</a:t>
            </a:r>
            <a:r>
              <a:rPr lang="zh-CN" altLang="en-US" dirty="0" smtClean="0"/>
              <a:t> </a:t>
            </a:r>
            <a:r>
              <a:rPr lang="en-US" altLang="zh-CN" dirty="0" smtClean="0"/>
              <a:t>shared</a:t>
            </a:r>
            <a:r>
              <a:rPr lang="zh-CN" altLang="en-US" dirty="0" smtClean="0"/>
              <a:t> </a:t>
            </a:r>
            <a:r>
              <a:rPr lang="en-US" altLang="zh-CN" dirty="0" smtClean="0"/>
              <a:t>among</a:t>
            </a:r>
            <a:r>
              <a:rPr lang="zh-CN" altLang="en-US" dirty="0" smtClean="0"/>
              <a:t> </a:t>
            </a:r>
            <a:r>
              <a:rPr lang="en-US" altLang="zh-CN" dirty="0" smtClean="0"/>
              <a:t>all</a:t>
            </a:r>
            <a:r>
              <a:rPr lang="zh-CN" altLang="en-US" dirty="0" smtClean="0"/>
              <a:t> </a:t>
            </a:r>
            <a:r>
              <a:rPr lang="en-US" altLang="zh-CN" dirty="0" smtClean="0"/>
              <a:t>time</a:t>
            </a:r>
            <a:r>
              <a:rPr lang="zh-CN" altLang="en-US" dirty="0" smtClean="0"/>
              <a:t> </a:t>
            </a:r>
            <a:r>
              <a:rPr lang="en-US" altLang="zh-CN" dirty="0" smtClean="0"/>
              <a:t>steps</a:t>
            </a:r>
            <a:r>
              <a:rPr lang="zh-CN" altLang="en-US" dirty="0" smtClean="0"/>
              <a:t> </a:t>
            </a:r>
            <a:r>
              <a:rPr lang="en-US" altLang="zh-CN" dirty="0" smtClean="0"/>
              <a:t>(U,</a:t>
            </a:r>
            <a:r>
              <a:rPr lang="zh-CN" altLang="en-US" dirty="0" smtClean="0"/>
              <a:t> </a:t>
            </a:r>
            <a:r>
              <a:rPr lang="en-US" altLang="zh-CN" dirty="0" smtClean="0"/>
              <a:t>W,</a:t>
            </a:r>
            <a:r>
              <a:rPr lang="zh-CN" altLang="en-US" dirty="0" smtClean="0"/>
              <a:t> </a:t>
            </a:r>
            <a:r>
              <a:rPr lang="en-US" altLang="zh-CN" dirty="0" smtClean="0"/>
              <a:t>V)</a:t>
            </a:r>
          </a:p>
          <a:p>
            <a:r>
              <a:rPr lang="en-US" altLang="zh-CN" dirty="0" smtClean="0"/>
              <a:t>If</a:t>
            </a:r>
            <a:r>
              <a:rPr lang="zh-CN" altLang="en-US" dirty="0" smtClean="0"/>
              <a:t> </a:t>
            </a:r>
            <a:r>
              <a:rPr lang="en-US" altLang="zh-CN" dirty="0" err="1" smtClean="0"/>
              <a:t>W</a:t>
            </a:r>
            <a:r>
              <a:rPr lang="en-US" altLang="zh-CN" baseline="-25000" dirty="0" err="1" smtClean="0"/>
              <a:t>ij</a:t>
            </a:r>
            <a:r>
              <a:rPr lang="zh-CN" altLang="en-US" baseline="-25000" dirty="0" smtClean="0"/>
              <a:t> </a:t>
            </a:r>
            <a:r>
              <a:rPr lang="en-US" altLang="zh-CN" dirty="0" smtClean="0"/>
              <a:t>=</a:t>
            </a:r>
            <a:r>
              <a:rPr lang="zh-CN" altLang="en-US" dirty="0" smtClean="0"/>
              <a:t> </a:t>
            </a:r>
            <a:r>
              <a:rPr lang="en-US" altLang="zh-CN" dirty="0" smtClean="0"/>
              <a:t>0.95,</a:t>
            </a:r>
            <a:r>
              <a:rPr lang="zh-CN" altLang="en-US" dirty="0" smtClean="0"/>
              <a:t> </a:t>
            </a:r>
            <a:r>
              <a:rPr lang="en-US" altLang="zh-CN" dirty="0" smtClean="0"/>
              <a:t>what’s</a:t>
            </a:r>
            <a:r>
              <a:rPr lang="zh-CN" altLang="en-US" dirty="0" smtClean="0"/>
              <a:t> </a:t>
            </a:r>
            <a:r>
              <a:rPr lang="en-US" altLang="zh-CN" dirty="0" smtClean="0"/>
              <a:t>W</a:t>
            </a:r>
            <a:r>
              <a:rPr lang="en-US" altLang="zh-CN" baseline="-25000" dirty="0" smtClean="0"/>
              <a:t>ij</a:t>
            </a:r>
            <a:r>
              <a:rPr lang="en-US" altLang="zh-CN" baseline="30000" dirty="0" smtClean="0"/>
              <a:t>100</a:t>
            </a:r>
            <a:r>
              <a:rPr lang="zh-CN" altLang="en-US" dirty="0" smtClean="0"/>
              <a:t> </a:t>
            </a:r>
            <a:r>
              <a:rPr lang="en-US" altLang="zh-CN" dirty="0" smtClean="0"/>
              <a:t>?</a:t>
            </a:r>
            <a:r>
              <a:rPr lang="zh-CN" altLang="en-US" dirty="0" smtClean="0"/>
              <a:t> </a:t>
            </a:r>
            <a:r>
              <a:rPr lang="en-US" altLang="zh-CN" dirty="0" smtClean="0"/>
              <a:t>Parameter</a:t>
            </a:r>
            <a:r>
              <a:rPr lang="zh-CN" altLang="en-US" dirty="0" smtClean="0"/>
              <a:t> </a:t>
            </a:r>
            <a:r>
              <a:rPr lang="en-US" altLang="zh-CN" dirty="0" smtClean="0"/>
              <a:t>matrix</a:t>
            </a:r>
            <a:r>
              <a:rPr lang="zh-CN" altLang="en-US" dirty="0" smtClean="0"/>
              <a:t> </a:t>
            </a:r>
            <a:r>
              <a:rPr lang="en-US" altLang="zh-CN" dirty="0" smtClean="0"/>
              <a:t>—&gt;</a:t>
            </a:r>
            <a:r>
              <a:rPr lang="zh-CN" altLang="en-US" dirty="0" smtClean="0"/>
              <a:t> </a:t>
            </a:r>
            <a:r>
              <a:rPr lang="en-US" altLang="zh-CN" dirty="0" smtClean="0"/>
              <a:t>0</a:t>
            </a:r>
          </a:p>
          <a:p>
            <a:r>
              <a:rPr lang="en-US" altLang="zh-CN" dirty="0" smtClean="0"/>
              <a:t>What’s</a:t>
            </a:r>
            <a:r>
              <a:rPr lang="zh-CN" altLang="en-US" dirty="0" smtClean="0"/>
              <a:t> </a:t>
            </a:r>
            <a:r>
              <a:rPr lang="en-US" altLang="zh-CN" dirty="0" smtClean="0"/>
              <a:t>the</a:t>
            </a:r>
            <a:r>
              <a:rPr lang="zh-CN" altLang="en-US" dirty="0" smtClean="0"/>
              <a:t> </a:t>
            </a:r>
            <a:r>
              <a:rPr lang="en-US" altLang="zh-CN" dirty="0" smtClean="0"/>
              <a:t>name</a:t>
            </a:r>
            <a:r>
              <a:rPr lang="zh-CN" altLang="en-US" dirty="0" smtClean="0"/>
              <a:t> </a:t>
            </a:r>
            <a:r>
              <a:rPr lang="en-US" altLang="zh-CN" dirty="0" smtClean="0"/>
              <a:t>of</a:t>
            </a:r>
            <a:r>
              <a:rPr lang="zh-CN" altLang="en-US" dirty="0" smtClean="0"/>
              <a:t> </a:t>
            </a:r>
            <a:r>
              <a:rPr lang="en-US" altLang="zh-CN" dirty="0" smtClean="0"/>
              <a:t>your</a:t>
            </a:r>
            <a:r>
              <a:rPr lang="zh-CN" altLang="en-US" dirty="0" smtClean="0"/>
              <a:t> </a:t>
            </a:r>
            <a:r>
              <a:rPr lang="en-US" altLang="zh-CN" dirty="0" smtClean="0"/>
              <a:t>childhood</a:t>
            </a:r>
            <a:r>
              <a:rPr lang="zh-CN" altLang="en-US" dirty="0" smtClean="0"/>
              <a:t> </a:t>
            </a:r>
            <a:r>
              <a:rPr lang="en-US" altLang="zh-CN" dirty="0" smtClean="0"/>
              <a:t>best</a:t>
            </a:r>
            <a:r>
              <a:rPr lang="zh-CN" altLang="en-US" dirty="0" smtClean="0"/>
              <a:t> </a:t>
            </a:r>
            <a:r>
              <a:rPr lang="en-US" altLang="zh-CN" dirty="0" smtClean="0"/>
              <a:t>friend?</a:t>
            </a:r>
          </a:p>
          <a:p>
            <a:r>
              <a:rPr lang="en-US" altLang="zh-CN" dirty="0" smtClean="0"/>
              <a:t>Need</a:t>
            </a:r>
            <a:r>
              <a:rPr lang="zh-CN" altLang="en-US" dirty="0" smtClean="0"/>
              <a:t> </a:t>
            </a:r>
            <a:r>
              <a:rPr lang="en-US" altLang="zh-CN" dirty="0" smtClean="0"/>
              <a:t>a</a:t>
            </a:r>
            <a:r>
              <a:rPr lang="zh-CN" altLang="en-US" dirty="0" smtClean="0"/>
              <a:t> </a:t>
            </a:r>
            <a:r>
              <a:rPr lang="en-US" altLang="zh-CN" dirty="0" smtClean="0"/>
              <a:t>model</a:t>
            </a:r>
            <a:r>
              <a:rPr lang="zh-CN" altLang="en-US" dirty="0" smtClean="0"/>
              <a:t> </a:t>
            </a:r>
            <a:r>
              <a:rPr lang="en-US" altLang="zh-CN" dirty="0" smtClean="0"/>
              <a:t>to</a:t>
            </a:r>
            <a:r>
              <a:rPr lang="zh-CN" altLang="en-US" dirty="0" smtClean="0"/>
              <a:t> </a:t>
            </a:r>
            <a:r>
              <a:rPr lang="en-US" altLang="zh-CN" dirty="0" smtClean="0"/>
              <a:t>keep</a:t>
            </a:r>
            <a:r>
              <a:rPr lang="zh-CN" altLang="en-US" dirty="0" smtClean="0"/>
              <a:t> </a:t>
            </a:r>
            <a:r>
              <a:rPr lang="en-US" altLang="zh-CN" dirty="0" smtClean="0"/>
              <a:t>long-term</a:t>
            </a:r>
            <a:r>
              <a:rPr lang="zh-CN" altLang="en-US" dirty="0" smtClean="0"/>
              <a:t> </a:t>
            </a:r>
            <a:r>
              <a:rPr lang="en-US" altLang="zh-CN" dirty="0" smtClean="0"/>
              <a:t>memory</a:t>
            </a:r>
          </a:p>
        </p:txBody>
      </p:sp>
    </p:spTree>
    <p:extLst>
      <p:ext uri="{BB962C8B-B14F-4D97-AF65-F5344CB8AC3E}">
        <p14:creationId xmlns:p14="http://schemas.microsoft.com/office/powerpoint/2010/main" val="2109696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LSTM</a:t>
            </a:r>
            <a:endParaRPr lang="en-US" dirty="0"/>
          </a:p>
        </p:txBody>
      </p:sp>
      <p:sp>
        <p:nvSpPr>
          <p:cNvPr id="3" name="Content Placeholder 2"/>
          <p:cNvSpPr>
            <a:spLocks noGrp="1"/>
          </p:cNvSpPr>
          <p:nvPr>
            <p:ph idx="1"/>
          </p:nvPr>
        </p:nvSpPr>
        <p:spPr/>
        <p:txBody>
          <a:bodyPr/>
          <a:lstStyle/>
          <a:p>
            <a:r>
              <a:rPr lang="en-US" altLang="zh-CN" dirty="0" smtClean="0"/>
              <a:t>Add</a:t>
            </a:r>
            <a:r>
              <a:rPr lang="zh-CN" altLang="en-US" dirty="0" smtClean="0"/>
              <a:t> </a:t>
            </a:r>
            <a:r>
              <a:rPr lang="en-US" altLang="zh-CN" dirty="0" smtClean="0"/>
              <a:t>three</a:t>
            </a:r>
            <a:r>
              <a:rPr lang="zh-CN" altLang="en-US" dirty="0" smtClean="0"/>
              <a:t> </a:t>
            </a:r>
            <a:r>
              <a:rPr lang="en-US" altLang="zh-CN" dirty="0" smtClean="0"/>
              <a:t>‘gates’</a:t>
            </a:r>
            <a:r>
              <a:rPr lang="zh-CN" altLang="en-US" dirty="0" smtClean="0"/>
              <a:t> </a:t>
            </a:r>
            <a:r>
              <a:rPr lang="en-US" altLang="zh-CN" dirty="0" smtClean="0"/>
              <a:t>to</a:t>
            </a:r>
            <a:r>
              <a:rPr lang="zh-CN" altLang="en-US" dirty="0" smtClean="0"/>
              <a:t> </a:t>
            </a:r>
            <a:r>
              <a:rPr lang="en-US" altLang="zh-CN" dirty="0" smtClean="0"/>
              <a:t>RNN</a:t>
            </a:r>
            <a:r>
              <a:rPr lang="zh-CN" altLang="en-US" dirty="0" smtClean="0"/>
              <a:t> </a:t>
            </a:r>
            <a:r>
              <a:rPr lang="en-US" altLang="zh-CN" dirty="0" smtClean="0"/>
              <a:t>cells</a:t>
            </a:r>
            <a:r>
              <a:rPr lang="zh-CN" altLang="en-US" dirty="0" smtClean="0"/>
              <a:t> </a:t>
            </a:r>
            <a:r>
              <a:rPr lang="en-US" altLang="zh-CN" dirty="0" smtClean="0"/>
              <a:t>(input</a:t>
            </a:r>
            <a:r>
              <a:rPr lang="zh-CN" altLang="en-US" dirty="0" smtClean="0"/>
              <a:t> </a:t>
            </a:r>
            <a:r>
              <a:rPr lang="en-US" altLang="zh-CN" dirty="0" smtClean="0"/>
              <a:t>gate,</a:t>
            </a:r>
            <a:r>
              <a:rPr lang="zh-CN" altLang="en-US" dirty="0" smtClean="0"/>
              <a:t> </a:t>
            </a:r>
            <a:r>
              <a:rPr lang="en-US" altLang="zh-CN" dirty="0" smtClean="0"/>
              <a:t>output</a:t>
            </a:r>
            <a:r>
              <a:rPr lang="zh-CN" altLang="en-US" dirty="0" smtClean="0"/>
              <a:t> </a:t>
            </a:r>
            <a:r>
              <a:rPr lang="en-US" altLang="zh-CN" dirty="0" smtClean="0"/>
              <a:t>gate</a:t>
            </a:r>
            <a:r>
              <a:rPr lang="zh-CN" altLang="en-US" dirty="0" smtClean="0"/>
              <a:t> </a:t>
            </a:r>
            <a:r>
              <a:rPr lang="en-US" altLang="zh-CN" dirty="0" smtClean="0"/>
              <a:t>and</a:t>
            </a:r>
            <a:r>
              <a:rPr lang="zh-CN" altLang="en-US" dirty="0" smtClean="0"/>
              <a:t> </a:t>
            </a:r>
            <a:r>
              <a:rPr lang="en-US" altLang="zh-CN" dirty="0" smtClean="0"/>
              <a:t>forget</a:t>
            </a:r>
            <a:r>
              <a:rPr lang="zh-CN" altLang="en-US" dirty="0" smtClean="0"/>
              <a:t> </a:t>
            </a:r>
            <a:r>
              <a:rPr lang="en-US" altLang="zh-CN" dirty="0" smtClean="0"/>
              <a:t>gate)</a:t>
            </a:r>
            <a:r>
              <a:rPr lang="zh-CN" altLang="en-US" dirty="0" smtClean="0"/>
              <a:t> </a:t>
            </a:r>
            <a:r>
              <a:rPr lang="en-US" altLang="zh-CN" dirty="0" smtClean="0"/>
              <a:t>to</a:t>
            </a:r>
            <a:r>
              <a:rPr lang="zh-CN" altLang="en-US" dirty="0" smtClean="0"/>
              <a:t> </a:t>
            </a:r>
            <a:r>
              <a:rPr lang="en-US" altLang="zh-CN" dirty="0" smtClean="0"/>
              <a:t>help</a:t>
            </a:r>
            <a:r>
              <a:rPr lang="zh-CN" altLang="en-US" dirty="0" smtClean="0"/>
              <a:t> </a:t>
            </a:r>
            <a:r>
              <a:rPr lang="en-US" altLang="zh-CN" dirty="0" smtClean="0"/>
              <a:t>keep</a:t>
            </a:r>
            <a:r>
              <a:rPr lang="zh-CN" altLang="en-US" dirty="0" smtClean="0"/>
              <a:t> </a:t>
            </a:r>
            <a:r>
              <a:rPr lang="en-US" altLang="zh-CN" dirty="0" smtClean="0"/>
              <a:t>long-term</a:t>
            </a:r>
            <a:r>
              <a:rPr lang="zh-CN" altLang="en-US" dirty="0" smtClean="0"/>
              <a:t> </a:t>
            </a:r>
            <a:r>
              <a:rPr lang="en-US" altLang="zh-CN" dirty="0" smtClean="0"/>
              <a:t>memory</a:t>
            </a:r>
            <a:endParaRPr lang="en-US" altLang="zh-CN" dirty="0"/>
          </a:p>
          <a:p>
            <a:endParaRPr lang="en-US" altLang="zh-CN"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679700"/>
            <a:ext cx="10058400" cy="3779219"/>
          </a:xfrm>
          <a:prstGeom prst="rect">
            <a:avLst/>
          </a:prstGeom>
        </p:spPr>
      </p:pic>
    </p:spTree>
    <p:extLst>
      <p:ext uri="{BB962C8B-B14F-4D97-AF65-F5344CB8AC3E}">
        <p14:creationId xmlns:p14="http://schemas.microsoft.com/office/powerpoint/2010/main" val="552487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Forget</a:t>
            </a:r>
            <a:r>
              <a:rPr lang="zh-CN" altLang="en-US" dirty="0" smtClean="0"/>
              <a:t> </a:t>
            </a:r>
            <a:r>
              <a:rPr lang="en-US" altLang="zh-CN" dirty="0" smtClean="0"/>
              <a:t>gate</a:t>
            </a:r>
            <a:r>
              <a:rPr lang="zh-CN" altLang="en-US" dirty="0" smtClean="0"/>
              <a:t> </a:t>
            </a:r>
            <a:r>
              <a:rPr lang="en-US" altLang="zh-CN" dirty="0" smtClean="0"/>
              <a:t>&amp;</a:t>
            </a:r>
            <a:r>
              <a:rPr lang="zh-CN" altLang="en-US" dirty="0" smtClean="0"/>
              <a:t> </a:t>
            </a:r>
            <a:r>
              <a:rPr lang="en-US" altLang="zh-CN" dirty="0" smtClean="0"/>
              <a:t>input</a:t>
            </a:r>
            <a:r>
              <a:rPr lang="zh-CN" altLang="en-US" dirty="0" smtClean="0"/>
              <a:t> </a:t>
            </a:r>
            <a:r>
              <a:rPr lang="en-US" altLang="zh-CN" dirty="0" smtClean="0"/>
              <a:t>gate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7764" y="1309688"/>
            <a:ext cx="8348472" cy="257860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764" y="3888296"/>
            <a:ext cx="8348472" cy="2578608"/>
          </a:xfrm>
          <a:prstGeom prst="rect">
            <a:avLst/>
          </a:prstGeom>
        </p:spPr>
      </p:pic>
      <p:sp>
        <p:nvSpPr>
          <p:cNvPr id="6" name="TextBox 5"/>
          <p:cNvSpPr txBox="1"/>
          <p:nvPr/>
        </p:nvSpPr>
        <p:spPr>
          <a:xfrm>
            <a:off x="662432" y="2466326"/>
            <a:ext cx="800100" cy="646331"/>
          </a:xfrm>
          <a:prstGeom prst="rect">
            <a:avLst/>
          </a:prstGeom>
          <a:noFill/>
        </p:spPr>
        <p:txBody>
          <a:bodyPr wrap="square" rtlCol="0">
            <a:spAutoFit/>
          </a:bodyPr>
          <a:lstStyle/>
          <a:p>
            <a:pPr algn="ctr"/>
            <a:r>
              <a:rPr lang="en-US" altLang="zh-CN" dirty="0" smtClean="0"/>
              <a:t>Forget</a:t>
            </a:r>
            <a:r>
              <a:rPr lang="zh-CN" altLang="en-US" dirty="0" smtClean="0"/>
              <a:t> </a:t>
            </a:r>
            <a:r>
              <a:rPr lang="en-US" altLang="zh-CN" dirty="0" smtClean="0"/>
              <a:t>Gate</a:t>
            </a:r>
            <a:endParaRPr lang="en-US" dirty="0"/>
          </a:p>
        </p:txBody>
      </p:sp>
      <p:sp>
        <p:nvSpPr>
          <p:cNvPr id="7" name="TextBox 6"/>
          <p:cNvSpPr txBox="1"/>
          <p:nvPr/>
        </p:nvSpPr>
        <p:spPr>
          <a:xfrm>
            <a:off x="662432" y="4993626"/>
            <a:ext cx="800100" cy="646331"/>
          </a:xfrm>
          <a:prstGeom prst="rect">
            <a:avLst/>
          </a:prstGeom>
          <a:noFill/>
        </p:spPr>
        <p:txBody>
          <a:bodyPr wrap="square" rtlCol="0">
            <a:spAutoFit/>
          </a:bodyPr>
          <a:lstStyle/>
          <a:p>
            <a:pPr algn="ctr"/>
            <a:r>
              <a:rPr lang="en-US" altLang="zh-CN" dirty="0" smtClean="0"/>
              <a:t>Input</a:t>
            </a:r>
            <a:r>
              <a:rPr lang="zh-CN" altLang="en-US" dirty="0" smtClean="0"/>
              <a:t> </a:t>
            </a:r>
            <a:r>
              <a:rPr lang="en-US" altLang="zh-CN" dirty="0" smtClean="0"/>
              <a:t>Gate</a:t>
            </a:r>
            <a:endParaRPr lang="en-US" dirty="0"/>
          </a:p>
        </p:txBody>
      </p:sp>
    </p:spTree>
    <p:extLst>
      <p:ext uri="{BB962C8B-B14F-4D97-AF65-F5344CB8AC3E}">
        <p14:creationId xmlns:p14="http://schemas.microsoft.com/office/powerpoint/2010/main" val="15182096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Update</a:t>
            </a:r>
            <a:r>
              <a:rPr lang="zh-CN" altLang="en-US" dirty="0" smtClean="0"/>
              <a:t> </a:t>
            </a:r>
            <a:r>
              <a:rPr lang="en-US" altLang="zh-CN" dirty="0" smtClean="0"/>
              <a:t>long-term</a:t>
            </a:r>
            <a:r>
              <a:rPr lang="zh-CN" altLang="en-US" dirty="0" smtClean="0"/>
              <a:t> </a:t>
            </a:r>
            <a:r>
              <a:rPr lang="en-US" altLang="zh-CN" dirty="0" smtClean="0"/>
              <a:t>memory</a:t>
            </a:r>
            <a:r>
              <a:rPr lang="zh-CN" altLang="en-US" dirty="0" smtClean="0"/>
              <a:t> </a:t>
            </a:r>
            <a:r>
              <a:rPr lang="en-US" altLang="zh-CN" dirty="0" smtClean="0"/>
              <a:t>&amp;</a:t>
            </a:r>
            <a:r>
              <a:rPr lang="zh-CN" altLang="en-US" dirty="0" smtClean="0"/>
              <a:t> </a:t>
            </a:r>
            <a:r>
              <a:rPr lang="en-US" altLang="zh-CN" dirty="0" smtClean="0"/>
              <a:t>output</a:t>
            </a:r>
            <a:r>
              <a:rPr lang="zh-CN" altLang="en-US" dirty="0" smtClean="0"/>
              <a:t> </a:t>
            </a:r>
            <a:r>
              <a:rPr lang="en-US" altLang="zh-CN" dirty="0" smtClean="0"/>
              <a:t>gate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1764" y="1238790"/>
            <a:ext cx="8348472" cy="257860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700" y="3817398"/>
            <a:ext cx="8348472" cy="2578608"/>
          </a:xfrm>
          <a:prstGeom prst="rect">
            <a:avLst/>
          </a:prstGeom>
        </p:spPr>
      </p:pic>
      <p:sp>
        <p:nvSpPr>
          <p:cNvPr id="6" name="TextBox 5"/>
          <p:cNvSpPr txBox="1"/>
          <p:nvPr/>
        </p:nvSpPr>
        <p:spPr>
          <a:xfrm>
            <a:off x="596900" y="2292378"/>
            <a:ext cx="1028700" cy="923330"/>
          </a:xfrm>
          <a:prstGeom prst="rect">
            <a:avLst/>
          </a:prstGeom>
          <a:noFill/>
        </p:spPr>
        <p:txBody>
          <a:bodyPr wrap="square" rtlCol="0">
            <a:spAutoFit/>
          </a:bodyPr>
          <a:lstStyle/>
          <a:p>
            <a:pPr algn="ctr"/>
            <a:r>
              <a:rPr lang="en-US" dirty="0" smtClean="0"/>
              <a:t>Update</a:t>
            </a:r>
          </a:p>
          <a:p>
            <a:pPr algn="ctr"/>
            <a:r>
              <a:rPr lang="en-US" dirty="0"/>
              <a:t>m</a:t>
            </a:r>
            <a:r>
              <a:rPr lang="en-US" dirty="0" smtClean="0"/>
              <a:t>emory cell</a:t>
            </a:r>
            <a:endParaRPr lang="en-US" dirty="0"/>
          </a:p>
        </p:txBody>
      </p:sp>
      <p:sp>
        <p:nvSpPr>
          <p:cNvPr id="7" name="TextBox 6"/>
          <p:cNvSpPr txBox="1"/>
          <p:nvPr/>
        </p:nvSpPr>
        <p:spPr>
          <a:xfrm>
            <a:off x="596900" y="4921278"/>
            <a:ext cx="1028700" cy="646331"/>
          </a:xfrm>
          <a:prstGeom prst="rect">
            <a:avLst/>
          </a:prstGeom>
          <a:noFill/>
        </p:spPr>
        <p:txBody>
          <a:bodyPr wrap="square" rtlCol="0">
            <a:spAutoFit/>
          </a:bodyPr>
          <a:lstStyle/>
          <a:p>
            <a:pPr algn="ctr"/>
            <a:r>
              <a:rPr lang="en-US" dirty="0" smtClean="0"/>
              <a:t>Output</a:t>
            </a:r>
          </a:p>
          <a:p>
            <a:pPr algn="ctr"/>
            <a:r>
              <a:rPr lang="en-US" dirty="0" smtClean="0"/>
              <a:t>gate</a:t>
            </a:r>
            <a:endParaRPr lang="en-US" dirty="0"/>
          </a:p>
        </p:txBody>
      </p:sp>
    </p:spTree>
    <p:extLst>
      <p:ext uri="{BB962C8B-B14F-4D97-AF65-F5344CB8AC3E}">
        <p14:creationId xmlns:p14="http://schemas.microsoft.com/office/powerpoint/2010/main" val="19991577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variants of standard LSTM cell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2064" y="1568990"/>
            <a:ext cx="8348472" cy="257860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764" y="3924300"/>
            <a:ext cx="8348472" cy="2578608"/>
          </a:xfrm>
          <a:prstGeom prst="rect">
            <a:avLst/>
          </a:prstGeom>
        </p:spPr>
      </p:pic>
      <p:sp>
        <p:nvSpPr>
          <p:cNvPr id="6" name="TextBox 5"/>
          <p:cNvSpPr txBox="1"/>
          <p:nvPr/>
        </p:nvSpPr>
        <p:spPr>
          <a:xfrm>
            <a:off x="419100" y="2457478"/>
            <a:ext cx="1502664" cy="923330"/>
          </a:xfrm>
          <a:prstGeom prst="rect">
            <a:avLst/>
          </a:prstGeom>
          <a:noFill/>
        </p:spPr>
        <p:txBody>
          <a:bodyPr wrap="square" rtlCol="0">
            <a:spAutoFit/>
          </a:bodyPr>
          <a:lstStyle/>
          <a:p>
            <a:pPr algn="ctr"/>
            <a:r>
              <a:rPr lang="en-US" dirty="0" err="1" smtClean="0"/>
              <a:t>Lstm</a:t>
            </a:r>
            <a:r>
              <a:rPr lang="en-US" dirty="0" smtClean="0"/>
              <a:t> cell with peephole connection</a:t>
            </a:r>
            <a:endParaRPr lang="en-US" dirty="0"/>
          </a:p>
        </p:txBody>
      </p:sp>
      <p:sp>
        <p:nvSpPr>
          <p:cNvPr id="7" name="TextBox 6"/>
          <p:cNvSpPr txBox="1"/>
          <p:nvPr/>
        </p:nvSpPr>
        <p:spPr>
          <a:xfrm>
            <a:off x="571500" y="4972078"/>
            <a:ext cx="1210564" cy="923330"/>
          </a:xfrm>
          <a:prstGeom prst="rect">
            <a:avLst/>
          </a:prstGeom>
          <a:noFill/>
        </p:spPr>
        <p:txBody>
          <a:bodyPr wrap="square" rtlCol="0">
            <a:spAutoFit/>
          </a:bodyPr>
          <a:lstStyle/>
          <a:p>
            <a:pPr algn="ctr"/>
            <a:r>
              <a:rPr lang="en-US" smtClean="0"/>
              <a:t>Gated Recurrent Unit (GRU)</a:t>
            </a:r>
            <a:endParaRPr lang="en-US" dirty="0"/>
          </a:p>
        </p:txBody>
      </p:sp>
    </p:spTree>
    <p:extLst>
      <p:ext uri="{BB962C8B-B14F-4D97-AF65-F5344CB8AC3E}">
        <p14:creationId xmlns:p14="http://schemas.microsoft.com/office/powerpoint/2010/main" val="602640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a:t>
            </a:r>
            <a:r>
              <a:rPr lang="zh-CN" altLang="en-US" dirty="0" smtClean="0"/>
              <a:t> </a:t>
            </a:r>
            <a:r>
              <a:rPr lang="en-US" altLang="zh-CN" smtClean="0"/>
              <a:t>about</a:t>
            </a:r>
            <a:r>
              <a:rPr lang="zh-CN" altLang="en-US" smtClean="0"/>
              <a:t> </a:t>
            </a:r>
            <a:r>
              <a:rPr lang="en-US" altLang="zh-CN" dirty="0" smtClean="0"/>
              <a:t>a</a:t>
            </a:r>
            <a:r>
              <a:rPr lang="zh-CN" altLang="en-US" dirty="0" smtClean="0"/>
              <a:t> </a:t>
            </a:r>
            <a:r>
              <a:rPr lang="en-US" altLang="zh-CN" dirty="0" smtClean="0"/>
              <a:t>life</a:t>
            </a:r>
            <a:r>
              <a:rPr lang="zh-CN" altLang="en-US" dirty="0" smtClean="0"/>
              <a:t> </a:t>
            </a:r>
            <a:r>
              <a:rPr lang="en-US" altLang="zh-CN" dirty="0" smtClean="0"/>
              <a:t>like</a:t>
            </a:r>
            <a:r>
              <a:rPr lang="zh-CN" altLang="en-US" dirty="0" smtClean="0"/>
              <a:t> </a:t>
            </a:r>
            <a:r>
              <a:rPr lang="en-US" altLang="zh-CN" dirty="0" smtClean="0"/>
              <a:t>this</a:t>
            </a:r>
            <a:r>
              <a:rPr lang="is-IS" altLang="zh-CN" dirty="0" smtClean="0"/>
              <a: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3014" y="1825625"/>
            <a:ext cx="7665971" cy="4351338"/>
          </a:xfrm>
        </p:spPr>
      </p:pic>
    </p:spTree>
    <p:extLst>
      <p:ext uri="{BB962C8B-B14F-4D97-AF65-F5344CB8AC3E}">
        <p14:creationId xmlns:p14="http://schemas.microsoft.com/office/powerpoint/2010/main" val="18340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RNN can do?</a:t>
            </a:r>
            <a:endParaRPr lang="en-US" dirty="0"/>
          </a:p>
        </p:txBody>
      </p:sp>
      <p:sp>
        <p:nvSpPr>
          <p:cNvPr id="3" name="Content Placeholder 2"/>
          <p:cNvSpPr>
            <a:spLocks noGrp="1"/>
          </p:cNvSpPr>
          <p:nvPr>
            <p:ph idx="1"/>
          </p:nvPr>
        </p:nvSpPr>
        <p:spPr/>
        <p:txBody>
          <a:bodyPr/>
          <a:lstStyle/>
          <a:p>
            <a:r>
              <a:rPr lang="en-US" dirty="0" smtClean="0"/>
              <a:t>Text Understanding (text classification, sentiment analysis)</a:t>
            </a:r>
          </a:p>
          <a:p>
            <a:r>
              <a:rPr lang="en-US" dirty="0" smtClean="0"/>
              <a:t>Text Generation (machine translation)</a:t>
            </a:r>
          </a:p>
          <a:p>
            <a:r>
              <a:rPr lang="en-US" dirty="0" smtClean="0"/>
              <a:t>AI (</a:t>
            </a:r>
            <a:r>
              <a:rPr lang="en-US" dirty="0" err="1" smtClean="0"/>
              <a:t>Chatbot</a:t>
            </a:r>
            <a:r>
              <a:rPr lang="en-US" dirty="0" smtClean="0"/>
              <a:t>, Query-Answer System, Dialogue System)</a:t>
            </a:r>
          </a:p>
          <a:p>
            <a:endParaRPr lang="en-US" dirty="0"/>
          </a:p>
        </p:txBody>
      </p:sp>
    </p:spTree>
    <p:extLst>
      <p:ext uri="{BB962C8B-B14F-4D97-AF65-F5344CB8AC3E}">
        <p14:creationId xmlns:p14="http://schemas.microsoft.com/office/powerpoint/2010/main" val="567299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Last but not least (parameter tuning)</a:t>
            </a:r>
            <a:endParaRPr lang="en-US" dirty="0"/>
          </a:p>
        </p:txBody>
      </p:sp>
      <p:sp>
        <p:nvSpPr>
          <p:cNvPr id="3" name="Content Placeholder 2"/>
          <p:cNvSpPr>
            <a:spLocks noGrp="1"/>
          </p:cNvSpPr>
          <p:nvPr>
            <p:ph idx="1"/>
          </p:nvPr>
        </p:nvSpPr>
        <p:spPr/>
        <p:txBody>
          <a:bodyPr/>
          <a:lstStyle/>
          <a:p>
            <a:r>
              <a:rPr lang="en-US" dirty="0" smtClean="0"/>
              <a:t>Activation function</a:t>
            </a:r>
            <a:r>
              <a:rPr lang="zh-CN" altLang="en-US" dirty="0" smtClean="0"/>
              <a:t> </a:t>
            </a:r>
            <a:r>
              <a:rPr lang="en-US" altLang="zh-CN" dirty="0" smtClean="0"/>
              <a:t>(vanishing</a:t>
            </a:r>
            <a:r>
              <a:rPr lang="zh-CN" altLang="en-US" dirty="0" smtClean="0"/>
              <a:t> </a:t>
            </a:r>
            <a:r>
              <a:rPr lang="en-US" altLang="zh-CN" dirty="0" smtClean="0"/>
              <a:t>gradient)</a:t>
            </a:r>
            <a:endParaRPr lang="en-US" dirty="0" smtClean="0"/>
          </a:p>
          <a:p>
            <a:r>
              <a:rPr lang="en-US" dirty="0" smtClean="0"/>
              <a:t>Cost(loss) function</a:t>
            </a:r>
          </a:p>
          <a:p>
            <a:r>
              <a:rPr lang="en-US" dirty="0" smtClean="0"/>
              <a:t>Optimizer algorithms</a:t>
            </a:r>
          </a:p>
          <a:p>
            <a:r>
              <a:rPr lang="en-US" dirty="0" smtClean="0"/>
              <a:t>Dropout/early stop (avoid overfitting)</a:t>
            </a:r>
          </a:p>
          <a:p>
            <a:r>
              <a:rPr lang="en-US" altLang="zh-CN" dirty="0" smtClean="0"/>
              <a:t>#</a:t>
            </a:r>
            <a:r>
              <a:rPr lang="zh-CN" altLang="en-US" dirty="0" smtClean="0"/>
              <a:t> </a:t>
            </a:r>
            <a:r>
              <a:rPr lang="en-US" altLang="zh-CN" dirty="0" smtClean="0"/>
              <a:t>of</a:t>
            </a:r>
            <a:r>
              <a:rPr lang="zh-CN" altLang="en-US" dirty="0" smtClean="0"/>
              <a:t> </a:t>
            </a:r>
            <a:r>
              <a:rPr lang="en-US" altLang="zh-CN" dirty="0" smtClean="0"/>
              <a:t>hidden</a:t>
            </a:r>
            <a:r>
              <a:rPr lang="zh-CN" altLang="en-US" dirty="0" smtClean="0"/>
              <a:t> </a:t>
            </a:r>
            <a:r>
              <a:rPr lang="en-US" altLang="zh-CN" dirty="0" smtClean="0"/>
              <a:t>layers/cells</a:t>
            </a:r>
            <a:r>
              <a:rPr lang="zh-CN" altLang="en-US" dirty="0" smtClean="0"/>
              <a:t> </a:t>
            </a:r>
            <a:r>
              <a:rPr lang="en-US" altLang="zh-CN" dirty="0" smtClean="0"/>
              <a:t>(</a:t>
            </a:r>
            <a:r>
              <a:rPr lang="en-US" altLang="zh-CN" dirty="0" err="1" smtClean="0"/>
              <a:t>underfitting</a:t>
            </a:r>
            <a:r>
              <a:rPr lang="en-US" altLang="zh-CN" dirty="0" smtClean="0"/>
              <a:t>/overfitting/vanishing</a:t>
            </a:r>
            <a:r>
              <a:rPr lang="zh-CN" altLang="en-US" dirty="0" smtClean="0"/>
              <a:t> </a:t>
            </a:r>
            <a:r>
              <a:rPr lang="en-US" altLang="zh-CN" dirty="0" smtClean="0"/>
              <a:t>gradient)</a:t>
            </a:r>
          </a:p>
          <a:p>
            <a:r>
              <a:rPr lang="en-US" altLang="zh-CN" dirty="0" smtClean="0"/>
              <a:t>Learning</a:t>
            </a:r>
            <a:r>
              <a:rPr lang="zh-CN" altLang="en-US" dirty="0" smtClean="0"/>
              <a:t> </a:t>
            </a:r>
            <a:r>
              <a:rPr lang="en-US" altLang="zh-CN" dirty="0" smtClean="0"/>
              <a:t>rate/learning</a:t>
            </a:r>
            <a:r>
              <a:rPr lang="zh-CN" altLang="en-US" dirty="0" smtClean="0"/>
              <a:t> </a:t>
            </a:r>
            <a:r>
              <a:rPr lang="en-US" altLang="zh-CN" dirty="0" smtClean="0"/>
              <a:t>decay</a:t>
            </a:r>
            <a:r>
              <a:rPr lang="zh-CN" altLang="en-US" dirty="0" smtClean="0"/>
              <a:t> </a:t>
            </a:r>
            <a:r>
              <a:rPr lang="en-US" altLang="zh-CN" dirty="0" smtClean="0"/>
              <a:t>rate</a:t>
            </a:r>
          </a:p>
          <a:p>
            <a:r>
              <a:rPr lang="en-US" altLang="zh-CN" dirty="0" smtClean="0"/>
              <a:t>Batch</a:t>
            </a:r>
            <a:r>
              <a:rPr lang="zh-CN" altLang="en-US" dirty="0" smtClean="0"/>
              <a:t> </a:t>
            </a:r>
            <a:r>
              <a:rPr lang="en-US" altLang="zh-CN" dirty="0" smtClean="0"/>
              <a:t>size</a:t>
            </a:r>
            <a:r>
              <a:rPr lang="zh-CN" altLang="en-US" dirty="0" smtClean="0"/>
              <a:t> </a:t>
            </a:r>
            <a:r>
              <a:rPr lang="en-US" altLang="zh-CN" dirty="0" smtClean="0"/>
              <a:t>(trade-off)</a:t>
            </a:r>
            <a:endParaRPr lang="en-US" dirty="0" smtClean="0"/>
          </a:p>
          <a:p>
            <a:endParaRPr lang="en-US" dirty="0"/>
          </a:p>
        </p:txBody>
      </p:sp>
    </p:spTree>
    <p:extLst>
      <p:ext uri="{BB962C8B-B14F-4D97-AF65-F5344CB8AC3E}">
        <p14:creationId xmlns:p14="http://schemas.microsoft.com/office/powerpoint/2010/main" val="956993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771939" y="240596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dirty="0" smtClean="0"/>
              <a:t>Thank you!</a:t>
            </a:r>
            <a:endParaRPr lang="en-US" sz="6000" dirty="0"/>
          </a:p>
        </p:txBody>
      </p:sp>
    </p:spTree>
    <p:extLst>
      <p:ext uri="{BB962C8B-B14F-4D97-AF65-F5344CB8AC3E}">
        <p14:creationId xmlns:p14="http://schemas.microsoft.com/office/powerpoint/2010/main" val="14952618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we used (</a:t>
            </a:r>
            <a:r>
              <a:rPr lang="en-US" dirty="0" err="1" smtClean="0"/>
              <a:t>TFRecords</a:t>
            </a:r>
            <a:r>
              <a:rPr lang="en-US" dirty="0" smtClean="0"/>
              <a:t> format)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225676"/>
              </p:ext>
            </p:extLst>
          </p:nvPr>
        </p:nvGraphicFramePr>
        <p:xfrm>
          <a:off x="838200" y="1825625"/>
          <a:ext cx="10515600" cy="4018581"/>
        </p:xfrm>
        <a:graphic>
          <a:graphicData uri="http://schemas.openxmlformats.org/drawingml/2006/table">
            <a:tbl>
              <a:tblPr firstRow="1" bandRow="1">
                <a:tableStyleId>{93296810-A885-4BE3-A3E7-6D5BEEA58F35}</a:tableStyleId>
              </a:tblPr>
              <a:tblGrid>
                <a:gridCol w="5257800"/>
                <a:gridCol w="5257800"/>
              </a:tblGrid>
              <a:tr h="574083">
                <a:tc>
                  <a:txBody>
                    <a:bodyPr/>
                    <a:lstStyle/>
                    <a:p>
                      <a:r>
                        <a:rPr lang="en-US" dirty="0" smtClean="0"/>
                        <a:t>Video-Level Feature</a:t>
                      </a:r>
                      <a:endParaRPr lang="en-US" dirty="0"/>
                    </a:p>
                  </a:txBody>
                  <a:tcPr/>
                </a:tc>
                <a:tc>
                  <a:txBody>
                    <a:bodyPr/>
                    <a:lstStyle/>
                    <a:p>
                      <a:r>
                        <a:rPr lang="en-US" dirty="0" smtClean="0"/>
                        <a:t>Frame-Level</a:t>
                      </a:r>
                      <a:r>
                        <a:rPr lang="en-US" baseline="0" dirty="0" smtClean="0"/>
                        <a:t> Feature</a:t>
                      </a:r>
                      <a:endParaRPr lang="en-US" dirty="0"/>
                    </a:p>
                  </a:txBody>
                  <a:tcPr/>
                </a:tc>
              </a:tr>
              <a:tr h="574083">
                <a:tc>
                  <a:txBody>
                    <a:bodyPr/>
                    <a:lstStyle/>
                    <a:p>
                      <a:r>
                        <a:rPr lang="en-US" dirty="0" smtClean="0"/>
                        <a:t>One record per video</a:t>
                      </a:r>
                      <a:endParaRPr lang="en-US" dirty="0"/>
                    </a:p>
                  </a:txBody>
                  <a:tcPr/>
                </a:tc>
                <a:tc>
                  <a:txBody>
                    <a:bodyPr/>
                    <a:lstStyle/>
                    <a:p>
                      <a:r>
                        <a:rPr lang="en-US" dirty="0" smtClean="0"/>
                        <a:t>One record per second of video</a:t>
                      </a:r>
                      <a:endParaRPr lang="en-US" dirty="0"/>
                    </a:p>
                  </a:txBody>
                  <a:tcPr/>
                </a:tc>
              </a:tr>
              <a:tr h="574083">
                <a:tc>
                  <a:txBody>
                    <a:bodyPr/>
                    <a:lstStyle/>
                    <a:p>
                      <a:r>
                        <a:rPr lang="en-US" dirty="0" smtClean="0"/>
                        <a:t>Total size of 31GB</a:t>
                      </a:r>
                      <a:endParaRPr lang="en-US" dirty="0"/>
                    </a:p>
                  </a:txBody>
                  <a:tcPr/>
                </a:tc>
                <a:tc>
                  <a:txBody>
                    <a:bodyPr/>
                    <a:lstStyle/>
                    <a:p>
                      <a:r>
                        <a:rPr lang="en-US" dirty="0" smtClean="0"/>
                        <a:t>Total size of 1.71TB</a:t>
                      </a:r>
                      <a:endParaRPr lang="en-US" dirty="0"/>
                    </a:p>
                  </a:txBody>
                  <a:tcPr/>
                </a:tc>
              </a:tr>
              <a:tr h="2296332">
                <a:tc>
                  <a:txBody>
                    <a:bodyPr/>
                    <a:lstStyle/>
                    <a:p>
                      <a:pPr fontAlgn="base"/>
                      <a:r>
                        <a:rPr lang="en-US" sz="1800" kern="1200" dirty="0" smtClean="0">
                          <a:effectLst/>
                        </a:rPr>
                        <a:t>Feature</a:t>
                      </a:r>
                      <a:r>
                        <a:rPr lang="en-US" sz="1800" kern="1200" baseline="0" dirty="0" smtClean="0">
                          <a:effectLst/>
                        </a:rPr>
                        <a:t> list</a:t>
                      </a:r>
                      <a:r>
                        <a:rPr lang="en-US" sz="1800" kern="1200" dirty="0" smtClean="0">
                          <a:effectLst/>
                        </a:rPr>
                        <a:t>:</a:t>
                      </a:r>
                    </a:p>
                    <a:p>
                      <a:pPr fontAlgn="base"/>
                      <a:r>
                        <a:rPr lang="en-US" sz="1800" kern="1200" dirty="0" smtClean="0">
                          <a:effectLst/>
                        </a:rPr>
                        <a:t>"</a:t>
                      </a:r>
                      <a:r>
                        <a:rPr lang="en-US" sz="1800" kern="1200" dirty="0" err="1" smtClean="0">
                          <a:effectLst/>
                        </a:rPr>
                        <a:t>video_id</a:t>
                      </a:r>
                      <a:r>
                        <a:rPr lang="en-US" sz="1800" kern="1200" dirty="0" smtClean="0">
                          <a:effectLst/>
                        </a:rPr>
                        <a:t>": unique id for the video, in train set it is a </a:t>
                      </a:r>
                      <a:r>
                        <a:rPr lang="en-US" sz="1800" kern="1200" dirty="0" err="1" smtClean="0">
                          <a:effectLst/>
                        </a:rPr>
                        <a:t>Youtube</a:t>
                      </a:r>
                      <a:r>
                        <a:rPr lang="en-US" sz="1800" kern="1200" dirty="0" smtClean="0">
                          <a:effectLst/>
                        </a:rPr>
                        <a:t> video id, and in test/validation they are anonymized</a:t>
                      </a:r>
                    </a:p>
                    <a:p>
                      <a:pPr fontAlgn="base"/>
                      <a:r>
                        <a:rPr lang="en-US" sz="1800" kern="1200" dirty="0" smtClean="0">
                          <a:effectLst/>
                        </a:rPr>
                        <a:t>"labels": list of labels of that video</a:t>
                      </a:r>
                    </a:p>
                    <a:p>
                      <a:pPr fontAlgn="base"/>
                      <a:r>
                        <a:rPr lang="en-US" sz="1800" kern="1200" dirty="0" smtClean="0">
                          <a:effectLst/>
                        </a:rPr>
                        <a:t>"</a:t>
                      </a:r>
                      <a:r>
                        <a:rPr lang="en-US" sz="1800" kern="1200" dirty="0" err="1" smtClean="0">
                          <a:effectLst/>
                        </a:rPr>
                        <a:t>mean_rgb</a:t>
                      </a:r>
                      <a:r>
                        <a:rPr lang="en-US" sz="1800" kern="1200" dirty="0" smtClean="0">
                          <a:effectLst/>
                        </a:rPr>
                        <a:t>": float array of length 1024</a:t>
                      </a:r>
                    </a:p>
                    <a:p>
                      <a:pPr fontAlgn="base"/>
                      <a:r>
                        <a:rPr lang="en-US" sz="1800" kern="1200" dirty="0" smtClean="0">
                          <a:effectLst/>
                        </a:rPr>
                        <a:t>"</a:t>
                      </a:r>
                      <a:r>
                        <a:rPr lang="en-US" sz="1800" kern="1200" dirty="0" err="1" smtClean="0">
                          <a:effectLst/>
                        </a:rPr>
                        <a:t>mean_audio</a:t>
                      </a:r>
                      <a:r>
                        <a:rPr lang="en-US" sz="1800" kern="1200" dirty="0" smtClean="0">
                          <a:effectLst/>
                        </a:rPr>
                        <a:t>": float array of length 128</a:t>
                      </a:r>
                      <a:endParaRPr lang="en-US" sz="1800" b="0" i="0" kern="1200" dirty="0" smtClean="0">
                        <a:solidFill>
                          <a:schemeClr val="dk1"/>
                        </a:solidFill>
                        <a:effectLst/>
                        <a:latin typeface="+mn-lt"/>
                        <a:ea typeface="+mn-ea"/>
                        <a:cs typeface="+mn-cs"/>
                      </a:endParaRPr>
                    </a:p>
                  </a:txBody>
                  <a:tcPr/>
                </a:tc>
                <a:tc>
                  <a:txBody>
                    <a:bodyPr/>
                    <a:lstStyle/>
                    <a:p>
                      <a:r>
                        <a:rPr lang="en-US" dirty="0" smtClean="0"/>
                        <a:t>Feature list:</a:t>
                      </a:r>
                    </a:p>
                    <a:p>
                      <a:pPr fontAlgn="base"/>
                      <a:r>
                        <a:rPr lang="en-US" sz="1800" kern="1200" dirty="0" smtClean="0">
                          <a:effectLst/>
                        </a:rPr>
                        <a:t>"</a:t>
                      </a:r>
                      <a:r>
                        <a:rPr lang="en-US" sz="1800" kern="1200" dirty="0" err="1" smtClean="0">
                          <a:effectLst/>
                        </a:rPr>
                        <a:t>video_id</a:t>
                      </a:r>
                      <a:r>
                        <a:rPr lang="en-US" sz="1800" kern="1200" dirty="0" smtClean="0">
                          <a:effectLst/>
                        </a:rPr>
                        <a:t>": unique id for the video, in train set it is a YouTube video id, and in test/validation they are anonymized.</a:t>
                      </a:r>
                    </a:p>
                    <a:p>
                      <a:pPr fontAlgn="base"/>
                      <a:r>
                        <a:rPr lang="en-US" sz="1800" kern="1200" dirty="0" smtClean="0">
                          <a:effectLst/>
                        </a:rPr>
                        <a:t>"labels": list of labels of that video.</a:t>
                      </a:r>
                    </a:p>
                    <a:p>
                      <a:pPr fontAlgn="base"/>
                      <a:r>
                        <a:rPr lang="en-US" sz="1800" kern="1200" dirty="0" smtClean="0">
                          <a:effectLst/>
                        </a:rPr>
                        <a:t>Each frame has "</a:t>
                      </a:r>
                      <a:r>
                        <a:rPr lang="en-US" sz="1800" kern="1200" dirty="0" err="1" smtClean="0">
                          <a:effectLst/>
                        </a:rPr>
                        <a:t>rgb</a:t>
                      </a:r>
                      <a:r>
                        <a:rPr lang="en-US" sz="1800" kern="1200" dirty="0" smtClean="0">
                          <a:effectLst/>
                        </a:rPr>
                        <a:t>": float array of length 1024,</a:t>
                      </a:r>
                    </a:p>
                    <a:p>
                      <a:pPr fontAlgn="base"/>
                      <a:r>
                        <a:rPr lang="en-US" sz="1800" kern="1200" dirty="0" smtClean="0">
                          <a:effectLst/>
                        </a:rPr>
                        <a:t>Each frame has "audio": float array of length 128</a:t>
                      </a:r>
                      <a:endParaRPr lang="en-US" sz="1800" b="0" i="0" kern="1200" dirty="0" smtClean="0">
                        <a:solidFill>
                          <a:schemeClr val="dk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15376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Computing resources</a:t>
            </a:r>
            <a:r>
              <a:rPr lang="zh-CN" altLang="en-US" dirty="0" smtClean="0"/>
              <a:t> </a:t>
            </a:r>
            <a:r>
              <a:rPr lang="en-US" altLang="zh-CN" dirty="0" smtClean="0"/>
              <a:t>we</a:t>
            </a:r>
            <a:r>
              <a:rPr lang="zh-CN" altLang="en-US" dirty="0" smtClean="0"/>
              <a:t> </a:t>
            </a:r>
            <a:r>
              <a:rPr lang="en-US" altLang="zh-CN" dirty="0" smtClean="0"/>
              <a:t>used</a:t>
            </a:r>
            <a:endParaRPr lang="en-US" dirty="0"/>
          </a:p>
        </p:txBody>
      </p:sp>
      <p:sp>
        <p:nvSpPr>
          <p:cNvPr id="3" name="Content Placeholder 2"/>
          <p:cNvSpPr>
            <a:spLocks noGrp="1"/>
          </p:cNvSpPr>
          <p:nvPr>
            <p:ph idx="1"/>
          </p:nvPr>
        </p:nvSpPr>
        <p:spPr/>
        <p:txBody>
          <a:bodyPr/>
          <a:lstStyle/>
          <a:p>
            <a:r>
              <a:rPr lang="en-US" altLang="zh-CN" dirty="0" smtClean="0"/>
              <a:t>Google</a:t>
            </a:r>
            <a:r>
              <a:rPr lang="zh-CN" altLang="en-US" dirty="0" smtClean="0"/>
              <a:t> </a:t>
            </a:r>
            <a:r>
              <a:rPr lang="en-US" altLang="zh-CN" dirty="0" smtClean="0"/>
              <a:t>Cloud</a:t>
            </a:r>
            <a:r>
              <a:rPr lang="zh-CN" altLang="en-US" dirty="0" smtClean="0"/>
              <a:t> </a:t>
            </a:r>
            <a:r>
              <a:rPr lang="en-US" altLang="zh-CN" dirty="0" smtClean="0"/>
              <a:t>(GPU</a:t>
            </a:r>
            <a:r>
              <a:rPr lang="zh-CN" altLang="en-US" dirty="0" smtClean="0"/>
              <a:t> </a:t>
            </a:r>
            <a:r>
              <a:rPr lang="en-US" altLang="zh-CN" dirty="0" smtClean="0"/>
              <a:t>+</a:t>
            </a:r>
            <a:r>
              <a:rPr lang="zh-CN" altLang="en-US" dirty="0" smtClean="0"/>
              <a:t> </a:t>
            </a:r>
            <a:r>
              <a:rPr lang="en-US" altLang="zh-CN" dirty="0" smtClean="0"/>
              <a:t>Storage):</a:t>
            </a:r>
            <a:r>
              <a:rPr lang="zh-CN" altLang="en-US" dirty="0" smtClean="0"/>
              <a:t> </a:t>
            </a:r>
            <a:endParaRPr lang="en-US" altLang="zh-CN" dirty="0" smtClean="0"/>
          </a:p>
          <a:p>
            <a:pPr lvl="1"/>
            <a:r>
              <a:rPr lang="en-US" altLang="zh-CN" dirty="0" smtClean="0"/>
              <a:t>$300</a:t>
            </a:r>
            <a:r>
              <a:rPr lang="zh-CN" altLang="en-US" dirty="0" smtClean="0"/>
              <a:t> </a:t>
            </a:r>
            <a:r>
              <a:rPr lang="en-US" altLang="zh-CN" dirty="0" smtClean="0"/>
              <a:t>free</a:t>
            </a:r>
            <a:r>
              <a:rPr lang="zh-CN" altLang="en-US" dirty="0" smtClean="0"/>
              <a:t> </a:t>
            </a:r>
            <a:r>
              <a:rPr lang="en-US" altLang="zh-CN" dirty="0" smtClean="0"/>
              <a:t>credit</a:t>
            </a:r>
            <a:r>
              <a:rPr lang="zh-CN" altLang="en-US" dirty="0"/>
              <a:t> </a:t>
            </a:r>
            <a:r>
              <a:rPr lang="en-US" altLang="zh-CN" dirty="0" smtClean="0"/>
              <a:t>per</a:t>
            </a:r>
            <a:r>
              <a:rPr lang="zh-CN" altLang="en-US" dirty="0" smtClean="0"/>
              <a:t> </a:t>
            </a:r>
            <a:r>
              <a:rPr lang="en-US" altLang="zh-CN" dirty="0" smtClean="0"/>
              <a:t>new</a:t>
            </a:r>
            <a:r>
              <a:rPr lang="zh-CN" altLang="en-US" dirty="0" smtClean="0"/>
              <a:t> </a:t>
            </a:r>
            <a:r>
              <a:rPr lang="en-US" altLang="zh-CN" dirty="0" smtClean="0"/>
              <a:t>account</a:t>
            </a:r>
          </a:p>
          <a:p>
            <a:pPr lvl="1"/>
            <a:r>
              <a:rPr lang="en-US" altLang="zh-CN" dirty="0" smtClean="0"/>
              <a:t>Powerful</a:t>
            </a:r>
            <a:r>
              <a:rPr lang="zh-CN" altLang="en-US" dirty="0" smtClean="0"/>
              <a:t> </a:t>
            </a:r>
            <a:r>
              <a:rPr lang="en-US" altLang="zh-CN" dirty="0" smtClean="0"/>
              <a:t>CML</a:t>
            </a:r>
            <a:r>
              <a:rPr lang="zh-CN" altLang="en-US" dirty="0" smtClean="0"/>
              <a:t> </a:t>
            </a:r>
            <a:r>
              <a:rPr lang="en-US" altLang="zh-CN" dirty="0" smtClean="0"/>
              <a:t>tools</a:t>
            </a:r>
            <a:r>
              <a:rPr lang="zh-CN" altLang="en-US" dirty="0" smtClean="0"/>
              <a:t> </a:t>
            </a:r>
            <a:r>
              <a:rPr lang="en-US" altLang="zh-CN" dirty="0" smtClean="0"/>
              <a:t>(</a:t>
            </a:r>
            <a:r>
              <a:rPr lang="en-US" altLang="zh-CN" dirty="0" err="1" smtClean="0"/>
              <a:t>gcloud</a:t>
            </a:r>
            <a:r>
              <a:rPr lang="en-US" altLang="zh-CN" dirty="0" smtClean="0"/>
              <a:t>/</a:t>
            </a:r>
            <a:r>
              <a:rPr lang="en-US" altLang="zh-CN" dirty="0" err="1" smtClean="0"/>
              <a:t>gsutil</a:t>
            </a:r>
            <a:r>
              <a:rPr lang="en-US" altLang="zh-CN" dirty="0" smtClean="0"/>
              <a:t>)</a:t>
            </a:r>
            <a:r>
              <a:rPr lang="zh-CN" altLang="en-US" dirty="0" smtClean="0"/>
              <a:t> </a:t>
            </a:r>
            <a:r>
              <a:rPr lang="en-US" altLang="zh-CN" dirty="0" smtClean="0"/>
              <a:t>to</a:t>
            </a:r>
            <a:r>
              <a:rPr lang="zh-CN" altLang="en-US" dirty="0" smtClean="0"/>
              <a:t> </a:t>
            </a:r>
            <a:r>
              <a:rPr lang="en-US" altLang="zh-CN" dirty="0" smtClean="0"/>
              <a:t>support</a:t>
            </a:r>
            <a:r>
              <a:rPr lang="zh-CN" altLang="en-US" dirty="0" smtClean="0"/>
              <a:t> </a:t>
            </a:r>
            <a:r>
              <a:rPr lang="en-US" altLang="zh-CN" dirty="0" smtClean="0"/>
              <a:t>training</a:t>
            </a:r>
            <a:r>
              <a:rPr lang="zh-CN" altLang="en-US" dirty="0" smtClean="0"/>
              <a:t> </a:t>
            </a:r>
            <a:r>
              <a:rPr lang="en-US" altLang="zh-CN" dirty="0" smtClean="0"/>
              <a:t>job</a:t>
            </a:r>
            <a:r>
              <a:rPr lang="zh-CN" altLang="en-US" dirty="0" smtClean="0"/>
              <a:t> </a:t>
            </a:r>
            <a:r>
              <a:rPr lang="en-US" altLang="zh-CN" dirty="0" smtClean="0"/>
              <a:t>and</a:t>
            </a:r>
            <a:r>
              <a:rPr lang="zh-CN" altLang="en-US" dirty="0" smtClean="0"/>
              <a:t> </a:t>
            </a:r>
            <a:r>
              <a:rPr lang="en-US" altLang="zh-CN" dirty="0" smtClean="0"/>
              <a:t>storage</a:t>
            </a:r>
            <a:r>
              <a:rPr lang="zh-CN" altLang="en-US" dirty="0" smtClean="0"/>
              <a:t> </a:t>
            </a:r>
            <a:r>
              <a:rPr lang="en-US" altLang="zh-CN" dirty="0" smtClean="0"/>
              <a:t>management</a:t>
            </a:r>
          </a:p>
          <a:p>
            <a:pPr lvl="1"/>
            <a:r>
              <a:rPr lang="en-US" altLang="zh-CN" dirty="0" smtClean="0"/>
              <a:t>OOM</a:t>
            </a:r>
            <a:r>
              <a:rPr lang="zh-CN" altLang="en-US" dirty="0" smtClean="0"/>
              <a:t> </a:t>
            </a:r>
            <a:r>
              <a:rPr lang="en-US" altLang="zh-CN" dirty="0" smtClean="0"/>
              <a:t>(Out</a:t>
            </a:r>
            <a:r>
              <a:rPr lang="zh-CN" altLang="en-US" dirty="0" smtClean="0"/>
              <a:t> </a:t>
            </a:r>
            <a:r>
              <a:rPr lang="en-US" altLang="zh-CN" dirty="0" smtClean="0"/>
              <a:t>of</a:t>
            </a:r>
            <a:r>
              <a:rPr lang="zh-CN" altLang="en-US" dirty="0"/>
              <a:t> </a:t>
            </a:r>
            <a:r>
              <a:rPr lang="en-US" altLang="zh-CN" dirty="0" smtClean="0"/>
              <a:t>Memory)</a:t>
            </a:r>
            <a:r>
              <a:rPr lang="zh-CN" altLang="en-US" dirty="0" smtClean="0"/>
              <a:t> </a:t>
            </a:r>
            <a:r>
              <a:rPr lang="en-US" altLang="zh-CN" dirty="0" smtClean="0"/>
              <a:t>Error</a:t>
            </a:r>
            <a:r>
              <a:rPr lang="zh-CN" altLang="en-US" dirty="0" smtClean="0"/>
              <a:t> </a:t>
            </a:r>
            <a:r>
              <a:rPr lang="en-US" altLang="zh-CN" dirty="0" smtClean="0"/>
              <a:t>occurred</a:t>
            </a:r>
            <a:r>
              <a:rPr lang="zh-CN" altLang="en-US" dirty="0" smtClean="0"/>
              <a:t> </a:t>
            </a:r>
            <a:r>
              <a:rPr lang="en-US" altLang="zh-CN" dirty="0" smtClean="0"/>
              <a:t>(could have been avoided with delicate resource</a:t>
            </a:r>
            <a:r>
              <a:rPr lang="zh-CN" altLang="en-US" dirty="0" smtClean="0"/>
              <a:t> </a:t>
            </a:r>
            <a:r>
              <a:rPr lang="en-US" altLang="zh-CN" dirty="0" smtClean="0"/>
              <a:t>allocation among GPUs and CPUs)</a:t>
            </a:r>
          </a:p>
          <a:p>
            <a:r>
              <a:rPr lang="en-US" altLang="zh-CN" dirty="0" smtClean="0"/>
              <a:t>HPC Cluster (GPU/CPU):</a:t>
            </a:r>
          </a:p>
          <a:p>
            <a:pPr lvl="1"/>
            <a:r>
              <a:rPr lang="en-US" altLang="zh-CN" dirty="0" smtClean="0"/>
              <a:t>Sufficient RAM to use CPU for training</a:t>
            </a:r>
          </a:p>
          <a:p>
            <a:pPr lvl="1"/>
            <a:r>
              <a:rPr lang="en-US" altLang="zh-CN" dirty="0" smtClean="0"/>
              <a:t>Much slower (50~100 times) than comparable level GPU (why?)</a:t>
            </a:r>
          </a:p>
          <a:p>
            <a:pPr lvl="1"/>
            <a:r>
              <a:rPr lang="en-US" altLang="zh-CN" dirty="0" smtClean="0"/>
              <a:t>GPU</a:t>
            </a:r>
            <a:r>
              <a:rPr lang="zh-CN" altLang="en-US" dirty="0" smtClean="0"/>
              <a:t> </a:t>
            </a:r>
            <a:r>
              <a:rPr lang="en-US" altLang="zh-CN" dirty="0" smtClean="0"/>
              <a:t>is designed to do large-scale mathematical computation!</a:t>
            </a:r>
          </a:p>
        </p:txBody>
      </p:sp>
    </p:spTree>
    <p:extLst>
      <p:ext uri="{BB962C8B-B14F-4D97-AF65-F5344CB8AC3E}">
        <p14:creationId xmlns:p14="http://schemas.microsoft.com/office/powerpoint/2010/main" val="1090378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Phases we underwent</a:t>
            </a:r>
            <a:endParaRPr lang="en-US" dirty="0"/>
          </a:p>
        </p:txBody>
      </p:sp>
      <p:sp>
        <p:nvSpPr>
          <p:cNvPr id="3" name="Content Placeholder 2"/>
          <p:cNvSpPr>
            <a:spLocks noGrp="1"/>
          </p:cNvSpPr>
          <p:nvPr>
            <p:ph idx="1"/>
          </p:nvPr>
        </p:nvSpPr>
        <p:spPr/>
        <p:txBody>
          <a:bodyPr/>
          <a:lstStyle/>
          <a:p>
            <a:r>
              <a:rPr lang="en-US" dirty="0" smtClean="0"/>
              <a:t>Phase I: Do your research (</a:t>
            </a:r>
            <a:r>
              <a:rPr lang="en-US" altLang="zh-CN" dirty="0" smtClean="0"/>
              <a:t>6</a:t>
            </a:r>
            <a:r>
              <a:rPr lang="en-US" dirty="0" smtClean="0"/>
              <a:t>0%)</a:t>
            </a:r>
          </a:p>
          <a:p>
            <a:pPr lvl="1"/>
            <a:r>
              <a:rPr lang="en-US" dirty="0" smtClean="0"/>
              <a:t>Study baseline TF code and TF official website</a:t>
            </a:r>
          </a:p>
          <a:p>
            <a:pPr lvl="1"/>
            <a:r>
              <a:rPr lang="en-US" dirty="0" smtClean="0"/>
              <a:t>Read papers to find good model, cost function, optimizer to use</a:t>
            </a:r>
          </a:p>
          <a:p>
            <a:r>
              <a:rPr lang="en-US" dirty="0" smtClean="0"/>
              <a:t>Phase II: Tune and test (</a:t>
            </a:r>
            <a:r>
              <a:rPr lang="en-US" altLang="zh-CN" dirty="0" smtClean="0"/>
              <a:t>3</a:t>
            </a:r>
            <a:r>
              <a:rPr lang="en-US" dirty="0" smtClean="0"/>
              <a:t>0%)</a:t>
            </a:r>
          </a:p>
          <a:p>
            <a:pPr lvl="1"/>
            <a:r>
              <a:rPr lang="en-US" dirty="0" smtClean="0"/>
              <a:t>A lot </a:t>
            </a:r>
            <a:r>
              <a:rPr lang="en-US" altLang="zh-CN" dirty="0" smtClean="0"/>
              <a:t>of</a:t>
            </a:r>
            <a:r>
              <a:rPr lang="zh-CN" altLang="en-US" dirty="0"/>
              <a:t> </a:t>
            </a:r>
            <a:r>
              <a:rPr lang="en-US" dirty="0" smtClean="0"/>
              <a:t>things to tune (#layers, #units, batch size, learning rate, learning rate decay, dropout rate, etc.)</a:t>
            </a:r>
          </a:p>
          <a:p>
            <a:pPr lvl="1"/>
            <a:r>
              <a:rPr lang="en-US" dirty="0" smtClean="0"/>
              <a:t>Need to be careful to choose parameter set (time cost for testing)</a:t>
            </a:r>
          </a:p>
          <a:p>
            <a:r>
              <a:rPr lang="en-US" dirty="0" smtClean="0"/>
              <a:t>Phase III: Create new model (10%)</a:t>
            </a:r>
          </a:p>
          <a:p>
            <a:pPr lvl="1"/>
            <a:r>
              <a:rPr lang="en-US" dirty="0" smtClean="0"/>
              <a:t>Based on all the prior experience, figure out a way to ensemble the models that work best and make it even better</a:t>
            </a:r>
          </a:p>
        </p:txBody>
      </p:sp>
    </p:spTree>
    <p:extLst>
      <p:ext uri="{BB962C8B-B14F-4D97-AF65-F5344CB8AC3E}">
        <p14:creationId xmlns:p14="http://schemas.microsoft.com/office/powerpoint/2010/main" val="1924320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 we applied</a:t>
            </a:r>
            <a:endParaRPr lang="en-US" dirty="0"/>
          </a:p>
        </p:txBody>
      </p:sp>
      <p:sp>
        <p:nvSpPr>
          <p:cNvPr id="3" name="Content Placeholder 2"/>
          <p:cNvSpPr>
            <a:spLocks noGrp="1"/>
          </p:cNvSpPr>
          <p:nvPr>
            <p:ph idx="1"/>
          </p:nvPr>
        </p:nvSpPr>
        <p:spPr/>
        <p:txBody>
          <a:bodyPr/>
          <a:lstStyle/>
          <a:p>
            <a:r>
              <a:rPr lang="en-US" dirty="0" smtClean="0"/>
              <a:t>Baseline models:</a:t>
            </a:r>
          </a:p>
          <a:p>
            <a:pPr lvl="1"/>
            <a:r>
              <a:rPr lang="en-US" dirty="0" smtClean="0"/>
              <a:t>Mixture of Expert (MOE) on video-level data </a:t>
            </a:r>
            <a:r>
              <a:rPr lang="en-US" dirty="0" smtClean="0">
                <a:hlinkClick r:id="rId2"/>
              </a:rPr>
              <a:t>https</a:t>
            </a:r>
            <a:r>
              <a:rPr lang="en-US" dirty="0">
                <a:hlinkClick r:id="rId2"/>
              </a:rPr>
              <a:t>://www.cs.toronto.edu/~</a:t>
            </a:r>
            <a:r>
              <a:rPr lang="en-US" dirty="0" smtClean="0">
                <a:hlinkClick r:id="rId2"/>
              </a:rPr>
              <a:t>hinton/absps/hme.pdf</a:t>
            </a:r>
            <a:endParaRPr lang="en-US" dirty="0"/>
          </a:p>
          <a:p>
            <a:pPr lvl="1"/>
            <a:r>
              <a:rPr lang="en-US" dirty="0" smtClean="0"/>
              <a:t>Long Short-Term Memory (LSTM) on frame-level data (will introduce later)</a:t>
            </a:r>
          </a:p>
          <a:p>
            <a:r>
              <a:rPr lang="en-US" dirty="0" smtClean="0"/>
              <a:t>Best-performing model:</a:t>
            </a:r>
          </a:p>
          <a:p>
            <a:pPr lvl="1"/>
            <a:r>
              <a:rPr lang="en-US" dirty="0" smtClean="0"/>
              <a:t>Ensemble model based on MOE structure</a:t>
            </a:r>
          </a:p>
          <a:p>
            <a:pPr lvl="1"/>
            <a:r>
              <a:rPr lang="en-US" dirty="0" smtClean="0"/>
              <a:t>Better off baseline MOE model with 1/4 parameter size</a:t>
            </a:r>
          </a:p>
        </p:txBody>
      </p:sp>
    </p:spTree>
    <p:extLst>
      <p:ext uri="{BB962C8B-B14F-4D97-AF65-F5344CB8AC3E}">
        <p14:creationId xmlns:p14="http://schemas.microsoft.com/office/powerpoint/2010/main" val="1841687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939" y="2405960"/>
            <a:ext cx="10515600" cy="1325563"/>
          </a:xfrm>
        </p:spPr>
        <p:txBody>
          <a:bodyPr/>
          <a:lstStyle/>
          <a:p>
            <a:pPr marL="571500" indent="-571500" algn="ctr">
              <a:buFont typeface="Arial" charset="0"/>
              <a:buChar char="•"/>
            </a:pPr>
            <a:r>
              <a:rPr lang="en-US" dirty="0" smtClean="0"/>
              <a:t>Introduction to </a:t>
            </a:r>
            <a:r>
              <a:rPr lang="en-US" dirty="0" err="1" smtClean="0"/>
              <a:t>TensorFlow</a:t>
            </a:r>
            <a:endParaRPr lang="en-US" dirty="0"/>
          </a:p>
        </p:txBody>
      </p:sp>
    </p:spTree>
    <p:extLst>
      <p:ext uri="{BB962C8B-B14F-4D97-AF65-F5344CB8AC3E}">
        <p14:creationId xmlns:p14="http://schemas.microsoft.com/office/powerpoint/2010/main" val="395668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1959</TotalTime>
  <Words>1562</Words>
  <Application>Microsoft Macintosh PowerPoint</Application>
  <PresentationFormat>Widescreen</PresentationFormat>
  <Paragraphs>257</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Calibri</vt:lpstr>
      <vt:lpstr>Calibri Light</vt:lpstr>
      <vt:lpstr>Cambria Math</vt:lpstr>
      <vt:lpstr>DengXian</vt:lpstr>
      <vt:lpstr>DengXian Light</vt:lpstr>
      <vt:lpstr>inherit</vt:lpstr>
      <vt:lpstr>Arial</vt:lpstr>
      <vt:lpstr>Office Theme</vt:lpstr>
      <vt:lpstr>Introduction to Deep Learning Modeling in TensorFlow</vt:lpstr>
      <vt:lpstr>Agenda</vt:lpstr>
      <vt:lpstr>Youtube-8M Video Understanding Challenge</vt:lpstr>
      <vt:lpstr>Youtube-8M Video Understanding Challenge</vt:lpstr>
      <vt:lpstr>Data we used (TFRecords format)</vt:lpstr>
      <vt:lpstr>Computing resources we used</vt:lpstr>
      <vt:lpstr>Phases we underwent</vt:lpstr>
      <vt:lpstr>Models we applied</vt:lpstr>
      <vt:lpstr>Introduction to TensorFlow</vt:lpstr>
      <vt:lpstr>What’s TensorFlow?</vt:lpstr>
      <vt:lpstr>What’s a tensor?</vt:lpstr>
      <vt:lpstr>tf.Graph()</vt:lpstr>
      <vt:lpstr>Ops examples</vt:lpstr>
      <vt:lpstr>tf.Session()</vt:lpstr>
      <vt:lpstr>Titanic data TF implementation</vt:lpstr>
      <vt:lpstr>Titanic Kaggle Challenge</vt:lpstr>
      <vt:lpstr>Titanic Data</vt:lpstr>
      <vt:lpstr>Titanic example TF implementation</vt:lpstr>
      <vt:lpstr>Construct Dataflow Graph</vt:lpstr>
      <vt:lpstr>Build training session</vt:lpstr>
      <vt:lpstr>TF Learn</vt:lpstr>
      <vt:lpstr>TF Learn version of the Titanic code</vt:lpstr>
      <vt:lpstr>PowerPoint Presentation</vt:lpstr>
      <vt:lpstr>What is deep learning?</vt:lpstr>
      <vt:lpstr>Basketball or tennis?</vt:lpstr>
      <vt:lpstr>What is Convolution?</vt:lpstr>
      <vt:lpstr>Continuous and Discrete Convolution</vt:lpstr>
      <vt:lpstr>Convolution Kernel</vt:lpstr>
      <vt:lpstr>How images are stored in the computer</vt:lpstr>
      <vt:lpstr>PowerPoint Presentation</vt:lpstr>
      <vt:lpstr>Pooling Layer</vt:lpstr>
      <vt:lpstr>ReLU Activation</vt:lpstr>
      <vt:lpstr>Convolutional Neural Network</vt:lpstr>
      <vt:lpstr>Classic CNN models</vt:lpstr>
      <vt:lpstr>What CNN can do?</vt:lpstr>
      <vt:lpstr>What CNN can do?</vt:lpstr>
      <vt:lpstr>PowerPoint Presentation</vt:lpstr>
      <vt:lpstr>Build a robot to take TOEFL instead of you</vt:lpstr>
      <vt:lpstr>Recurrent Neural Network (RNN)</vt:lpstr>
      <vt:lpstr>RNN is easy to forget…</vt:lpstr>
      <vt:lpstr>LSTM</vt:lpstr>
      <vt:lpstr>Forget gate &amp; input gate</vt:lpstr>
      <vt:lpstr>Update long-term memory &amp; output gate</vt:lpstr>
      <vt:lpstr>Some variants of standard LSTM cell</vt:lpstr>
      <vt:lpstr>What about a life like this…</vt:lpstr>
      <vt:lpstr>What RNN can do?</vt:lpstr>
      <vt:lpstr>Last but not least (parameter tuning)</vt:lpstr>
      <vt:lpstr>PowerPoint Presentation</vt:lpstr>
    </vt:vector>
  </TitlesOfParts>
  <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 Modeling in TensorFlow</dc:title>
  <dc:creator>a275</dc:creator>
  <cp:lastModifiedBy>a275</cp:lastModifiedBy>
  <cp:revision>68</cp:revision>
  <dcterms:created xsi:type="dcterms:W3CDTF">2017-09-26T02:01:00Z</dcterms:created>
  <dcterms:modified xsi:type="dcterms:W3CDTF">2017-10-06T18:23:20Z</dcterms:modified>
</cp:coreProperties>
</file>